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4" r:id="rId14"/>
    <p:sldId id="268" r:id="rId15"/>
    <p:sldId id="269" r:id="rId16"/>
    <p:sldId id="270" r:id="rId17"/>
    <p:sldId id="271" r:id="rId18"/>
    <p:sldId id="272" r:id="rId19"/>
    <p:sldId id="273"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microsoft.com/office/2007/relationships/media" Target="../media/media1.mp4"/><Relationship Id="rId3" Type="http://schemas.openxmlformats.org/officeDocument/2006/relationships/video" Target="../media/media1.mp4"/><Relationship Id="rId4" Type="http://schemas.openxmlformats.org/officeDocument/2006/relationships/image" Target="../media/image8.jpg"/><Relationship Id="rId5"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F1EA"/>
        </a:solidFill>
        <a:effectLst/>
      </p:bgPr>
    </p:bg>
    <p:spTree>
      <p:nvGrpSpPr>
        <p:cNvPr id="1" name=""/>
        <p:cNvGrpSpPr/>
        <p:nvPr/>
      </p:nvGrpSpPr>
      <p:grpSpPr>
        <a:xfrm>
          <a:off x="0" y="0"/>
          <a:ext cx="0" cy="0"/>
          <a:chOff x="0" y="0"/>
          <a:chExt cx="0" cy="0"/>
        </a:xfrm>
      </p:grpSpPr>
      <p:sp>
        <p:nvSpPr>
          <p:cNvPr id="2" name="Rectangle 1"/>
          <p:cNvSpPr/>
          <p:nvPr/>
        </p:nvSpPr>
        <p:spPr>
          <a:xfrm>
            <a:off x="411480" y="411480"/>
            <a:ext cx="109728" cy="6035040"/>
          </a:xfrm>
          <a:prstGeom prst="rect">
            <a:avLst/>
          </a:prstGeom>
          <a:solidFill>
            <a:srgbClr val="0879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594360"/>
            <a:ext cx="10866120" cy="1463040"/>
          </a:xfrm>
          <a:prstGeom prst="rect">
            <a:avLst/>
          </a:prstGeom>
          <a:noFill/>
        </p:spPr>
        <p:txBody>
          <a:bodyPr wrap="square" rIns="73152" tIns="36576" bIns="36576" anchor="ctr">
            <a:spAutoFit/>
          </a:bodyPr>
          <a:lstStyle/>
          <a:p>
            <a:pPr algn="l">
              <a:spcAft>
                <a:spcPts val="500"/>
              </a:spcAft>
              <a:defRPr sz="3400" b="1">
                <a:solidFill>
                  <a:srgbClr val="075783"/>
                </a:solidFill>
                <a:latin typeface="Aptos"/>
              </a:defRPr>
            </a:pPr>
            <a:r>
              <a:t>LINDE | Workplace Interior Concept</a:t>
            </a:r>
          </a:p>
        </p:txBody>
      </p:sp>
      <p:sp>
        <p:nvSpPr>
          <p:cNvPr id="4" name="TextBox 3"/>
          <p:cNvSpPr txBox="1"/>
          <p:nvPr/>
        </p:nvSpPr>
        <p:spPr>
          <a:xfrm>
            <a:off x="841248" y="1874519"/>
            <a:ext cx="10509504" cy="3474720"/>
          </a:xfrm>
          <a:prstGeom prst="rect">
            <a:avLst/>
          </a:prstGeom>
          <a:noFill/>
        </p:spPr>
        <p:txBody>
          <a:bodyPr wrap="square" rIns="73152" tIns="36576" bIns="36576" anchor="ctr">
            <a:spAutoFit/>
          </a:bodyPr>
          <a:lstStyle/>
          <a:p>
            <a:pPr algn="l">
              <a:spcAft>
                <a:spcPts val="500"/>
              </a:spcAft>
              <a:defRPr sz="1800" b="0">
                <a:solidFill>
                  <a:srgbClr val="1A252A"/>
                </a:solidFill>
                <a:latin typeface="Aptos"/>
              </a:defRPr>
            </a:pPr>
            <a:r>
              <a:t>DECISION REVIEW</a:t>
            </a:r>
          </a:p>
          <a:p>
            <a:pPr algn="l">
              <a:spcAft>
                <a:spcPts val="500"/>
              </a:spcAft>
              <a:defRPr sz="1800" b="0">
                <a:solidFill>
                  <a:srgbClr val="1A252A"/>
                </a:solidFill>
                <a:latin typeface="Aptos"/>
              </a:defRPr>
            </a:pPr>
            <a:r>
              <a:t>Arequipa, Peru · approximate context</a:t>
            </a:r>
          </a:p>
          <a:p>
            <a:pPr algn="l">
              <a:spcAft>
                <a:spcPts val="500"/>
              </a:spcAft>
              <a:defRPr sz="1800" b="0">
                <a:solidFill>
                  <a:srgbClr val="1A252A"/>
                </a:solidFill>
                <a:latin typeface="Aptos"/>
              </a:defRPr>
            </a:pPr>
            <a:r>
              <a:t>9 October 2026</a:t>
            </a:r>
          </a:p>
          <a:p>
            <a:pPr algn="l">
              <a:spcAft>
                <a:spcPts val="500"/>
              </a:spcAft>
              <a:defRPr sz="1800" b="0">
                <a:solidFill>
                  <a:srgbClr val="1A252A"/>
                </a:solidFill>
                <a:latin typeface="Aptos"/>
              </a:defRPr>
            </a:pPr>
          </a:p>
          <a:p>
            <a:pPr algn="l">
              <a:spcAft>
                <a:spcPts val="500"/>
              </a:spcAft>
              <a:defRPr sz="1800" b="0">
                <a:solidFill>
                  <a:srgbClr val="1A252A"/>
                </a:solidFill>
                <a:latin typeface="Aptos"/>
              </a:defRPr>
            </a:pPr>
            <a:r>
              <a:t>A schematic concept for review before measured validation. Not a construction issue.</a:t>
            </a:r>
          </a:p>
        </p:txBody>
      </p:sp>
      <p:sp>
        <p:nvSpPr>
          <p:cNvPr id="5" name="TextBox 4"/>
          <p:cNvSpPr txBox="1"/>
          <p:nvPr/>
        </p:nvSpPr>
        <p:spPr>
          <a:xfrm>
            <a:off x="868680" y="6263640"/>
            <a:ext cx="10774680" cy="274320"/>
          </a:xfrm>
          <a:prstGeom prst="rect">
            <a:avLst/>
          </a:prstGeom>
          <a:noFill/>
        </p:spPr>
        <p:txBody>
          <a:bodyPr wrap="square" rIns="73152" tIns="36576" bIns="36576" anchor="ctr">
            <a:spAutoFit/>
          </a:bodyPr>
          <a:lstStyle/>
          <a:p>
            <a:pPr algn="l">
              <a:spcAft>
                <a:spcPts val="500"/>
              </a:spcAft>
              <a:defRPr sz="800" b="1">
                <a:solidFill>
                  <a:srgbClr val="5F6C70"/>
                </a:solidFill>
                <a:latin typeface="Aptos"/>
              </a:defRPr>
            </a:pPr>
            <a:r>
              <a:t>LINDE  ·  DECISION REVIEW  ·  9 OCT 2026  ·  NOT FOR CONSTRUCTION</a:t>
            </a:r>
          </a:p>
        </p:txBody>
      </p:sp>
      <p:pic>
        <p:nvPicPr>
          <p:cNvPr id="6" name="Picture 5" descr="linde-logo.png"/>
          <p:cNvPicPr>
            <a:picLocks noChangeAspect="1"/>
          </p:cNvPicPr>
          <p:nvPr/>
        </p:nvPicPr>
        <p:blipFill>
          <a:blip r:embed="rId2"/>
          <a:stretch>
            <a:fillRect/>
          </a:stretch>
        </p:blipFill>
        <p:spPr>
          <a:xfrm>
            <a:off x="11094720" y="6291072"/>
            <a:ext cx="786384" cy="3931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1EA"/>
        </a:solidFill>
        <a:effectLst/>
      </p:bgPr>
    </p:bg>
    <p:spTree>
      <p:nvGrpSpPr>
        <p:cNvPr id="1" name=""/>
        <p:cNvGrpSpPr/>
        <p:nvPr/>
      </p:nvGrpSpPr>
      <p:grpSpPr>
        <a:xfrm>
          <a:off x="0" y="0"/>
          <a:ext cx="0" cy="0"/>
          <a:chOff x="0" y="0"/>
          <a:chExt cx="0" cy="0"/>
        </a:xfrm>
      </p:grpSpPr>
      <p:sp>
        <p:nvSpPr>
          <p:cNvPr id="2" name="Rectangle 1"/>
          <p:cNvSpPr/>
          <p:nvPr/>
        </p:nvSpPr>
        <p:spPr>
          <a:xfrm>
            <a:off x="411480" y="411480"/>
            <a:ext cx="109728" cy="6035040"/>
          </a:xfrm>
          <a:prstGeom prst="rect">
            <a:avLst/>
          </a:prstGeom>
          <a:solidFill>
            <a:srgbClr val="0879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594360"/>
            <a:ext cx="10866120" cy="1463040"/>
          </a:xfrm>
          <a:prstGeom prst="rect">
            <a:avLst/>
          </a:prstGeom>
          <a:noFill/>
        </p:spPr>
        <p:txBody>
          <a:bodyPr wrap="square" rIns="73152" tIns="36576" bIns="36576" anchor="ctr">
            <a:spAutoFit/>
          </a:bodyPr>
          <a:lstStyle/>
          <a:p>
            <a:pPr algn="l">
              <a:spcAft>
                <a:spcPts val="500"/>
              </a:spcAft>
              <a:defRPr sz="2800" b="1">
                <a:solidFill>
                  <a:srgbClr val="075783"/>
                </a:solidFill>
                <a:latin typeface="Aptos"/>
              </a:defRPr>
            </a:pPr>
            <a:r>
              <a:t>Executive view</a:t>
            </a:r>
          </a:p>
        </p:txBody>
      </p:sp>
      <p:sp>
        <p:nvSpPr>
          <p:cNvPr id="4" name="TextBox 3"/>
          <p:cNvSpPr txBox="1"/>
          <p:nvPr/>
        </p:nvSpPr>
        <p:spPr>
          <a:xfrm>
            <a:off x="841248" y="1874519"/>
            <a:ext cx="10509504" cy="3474720"/>
          </a:xfrm>
          <a:prstGeom prst="rect">
            <a:avLst/>
          </a:prstGeom>
          <a:noFill/>
        </p:spPr>
        <p:txBody>
          <a:bodyPr wrap="square" rIns="73152" tIns="36576" bIns="36576" anchor="ctr">
            <a:spAutoFit/>
          </a:bodyPr>
          <a:lstStyle/>
          <a:p>
            <a:pPr algn="l">
              <a:spcAft>
                <a:spcPts val="500"/>
              </a:spcAft>
              <a:defRPr sz="1800" b="0">
                <a:solidFill>
                  <a:srgbClr val="1A252A"/>
                </a:solidFill>
                <a:latin typeface="Aptos"/>
              </a:defRPr>
            </a:pPr>
            <a:r>
              <a:t>This Decision pack brings the accepted R4B architectural views and web model, R08 conceptual investment allowance, R09 planning issue, four selected stills and the 44-second editorial film into one review package. It supports a decision about whether to proceed to measured validation and close the open scope before procurement. It does not establish a measured site, certified capacity, an all-in construction budget or authorization to build.</a:t>
            </a:r>
          </a:p>
        </p:txBody>
      </p:sp>
      <p:sp>
        <p:nvSpPr>
          <p:cNvPr id="5" name="TextBox 4"/>
          <p:cNvSpPr txBox="1"/>
          <p:nvPr/>
        </p:nvSpPr>
        <p:spPr>
          <a:xfrm>
            <a:off x="868680" y="6263640"/>
            <a:ext cx="10774680" cy="274320"/>
          </a:xfrm>
          <a:prstGeom prst="rect">
            <a:avLst/>
          </a:prstGeom>
          <a:noFill/>
        </p:spPr>
        <p:txBody>
          <a:bodyPr wrap="square" rIns="73152" tIns="36576" bIns="36576" anchor="ctr">
            <a:spAutoFit/>
          </a:bodyPr>
          <a:lstStyle/>
          <a:p>
            <a:pPr algn="l">
              <a:spcAft>
                <a:spcPts val="500"/>
              </a:spcAft>
              <a:defRPr sz="800" b="1">
                <a:solidFill>
                  <a:srgbClr val="5F6C70"/>
                </a:solidFill>
                <a:latin typeface="Aptos"/>
              </a:defRPr>
            </a:pPr>
            <a:r>
              <a:t>LINDE  ·  DECISION REVIEW  ·  9 OCT 2026  ·  NOT FOR CONSTRUCTION</a:t>
            </a:r>
          </a:p>
        </p:txBody>
      </p:sp>
      <p:pic>
        <p:nvPicPr>
          <p:cNvPr id="6" name="Picture 5" descr="linde-logo.png"/>
          <p:cNvPicPr>
            <a:picLocks noChangeAspect="1"/>
          </p:cNvPicPr>
          <p:nvPr/>
        </p:nvPicPr>
        <p:blipFill>
          <a:blip r:embed="rId2"/>
          <a:stretch>
            <a:fillRect/>
          </a:stretch>
        </p:blipFill>
        <p:spPr>
          <a:xfrm>
            <a:off x="11094720" y="6291072"/>
            <a:ext cx="786384" cy="393192"/>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F1EA"/>
        </a:solidFill>
        <a:effectLst/>
      </p:bgPr>
    </p:bg>
    <p:spTree>
      <p:nvGrpSpPr>
        <p:cNvPr id="1" name=""/>
        <p:cNvGrpSpPr/>
        <p:nvPr/>
      </p:nvGrpSpPr>
      <p:grpSpPr>
        <a:xfrm>
          <a:off x="0" y="0"/>
          <a:ext cx="0" cy="0"/>
          <a:chOff x="0" y="0"/>
          <a:chExt cx="0" cy="0"/>
        </a:xfrm>
      </p:grpSpPr>
      <p:sp>
        <p:nvSpPr>
          <p:cNvPr id="2" name="Rectangle 1"/>
          <p:cNvSpPr/>
          <p:nvPr/>
        </p:nvSpPr>
        <p:spPr>
          <a:xfrm>
            <a:off x="411480" y="411480"/>
            <a:ext cx="109728" cy="6035040"/>
          </a:xfrm>
          <a:prstGeom prst="rect">
            <a:avLst/>
          </a:prstGeom>
          <a:solidFill>
            <a:srgbClr val="0879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594360"/>
            <a:ext cx="10866120" cy="1463040"/>
          </a:xfrm>
          <a:prstGeom prst="rect">
            <a:avLst/>
          </a:prstGeom>
          <a:noFill/>
        </p:spPr>
        <p:txBody>
          <a:bodyPr wrap="square" rIns="73152" tIns="36576" bIns="36576" anchor="ctr">
            <a:spAutoFit/>
          </a:bodyPr>
          <a:lstStyle/>
          <a:p>
            <a:pPr algn="l">
              <a:spcAft>
                <a:spcPts val="500"/>
              </a:spcAft>
              <a:defRPr sz="2800" b="1">
                <a:solidFill>
                  <a:srgbClr val="075783"/>
                </a:solidFill>
                <a:latin typeface="Aptos"/>
              </a:defRPr>
            </a:pPr>
            <a:r>
              <a:t>Project brief</a:t>
            </a:r>
          </a:p>
        </p:txBody>
      </p:sp>
      <p:sp>
        <p:nvSpPr>
          <p:cNvPr id="4" name="TextBox 3"/>
          <p:cNvSpPr txBox="1"/>
          <p:nvPr/>
        </p:nvSpPr>
        <p:spPr>
          <a:xfrm>
            <a:off x="841248" y="1874519"/>
            <a:ext cx="10509504" cy="3474720"/>
          </a:xfrm>
          <a:prstGeom prst="rect">
            <a:avLst/>
          </a:prstGeom>
          <a:noFill/>
        </p:spPr>
        <p:txBody>
          <a:bodyPr wrap="square" rIns="73152" tIns="36576" bIns="36576" anchor="ctr">
            <a:spAutoFit/>
          </a:bodyPr>
          <a:lstStyle/>
          <a:p>
            <a:pPr algn="l">
              <a:spcAft>
                <a:spcPts val="500"/>
              </a:spcAft>
              <a:defRPr sz="1600" b="0">
                <a:solidFill>
                  <a:srgbClr val="1A252A"/>
                </a:solidFill>
                <a:latin typeface="Aptos"/>
              </a:defRPr>
            </a:pPr>
            <a:r>
              <a:t>13 named workplace, meeting, training, reception and support spaces.</a:t>
            </a:r>
          </a:p>
          <a:p>
            <a:pPr algn="l">
              <a:spcAft>
                <a:spcPts val="500"/>
              </a:spcAft>
              <a:defRPr sz="1600" b="0">
                <a:solidFill>
                  <a:srgbClr val="1A252A"/>
                </a:solidFill>
                <a:latin typeface="Aptos"/>
              </a:defRPr>
            </a:pPr>
          </a:p>
          <a:p>
            <a:pPr algn="l">
              <a:spcAft>
                <a:spcPts val="500"/>
              </a:spcAft>
              <a:defRPr sz="1600" b="0">
                <a:solidFill>
                  <a:srgbClr val="1A252A"/>
                </a:solidFill>
                <a:latin typeface="Aptos"/>
              </a:defRPr>
            </a:pPr>
            <a:r>
              <a:t>The architectural schedule totals 415.155 m² of area proxies; the R08 estimate uses 415.157 m², a 0.002 m² displayed proxy difference. Neither is measured or certified.</a:t>
            </a:r>
          </a:p>
        </p:txBody>
      </p:sp>
      <p:sp>
        <p:nvSpPr>
          <p:cNvPr id="5" name="TextBox 4"/>
          <p:cNvSpPr txBox="1"/>
          <p:nvPr/>
        </p:nvSpPr>
        <p:spPr>
          <a:xfrm>
            <a:off x="868680" y="6263640"/>
            <a:ext cx="10774680" cy="274320"/>
          </a:xfrm>
          <a:prstGeom prst="rect">
            <a:avLst/>
          </a:prstGeom>
          <a:noFill/>
        </p:spPr>
        <p:txBody>
          <a:bodyPr wrap="square" rIns="73152" tIns="36576" bIns="36576" anchor="ctr">
            <a:spAutoFit/>
          </a:bodyPr>
          <a:lstStyle/>
          <a:p>
            <a:pPr algn="l">
              <a:spcAft>
                <a:spcPts val="500"/>
              </a:spcAft>
              <a:defRPr sz="800" b="1">
                <a:solidFill>
                  <a:srgbClr val="5F6C70"/>
                </a:solidFill>
                <a:latin typeface="Aptos"/>
              </a:defRPr>
            </a:pPr>
            <a:r>
              <a:t>LINDE  ·  DECISION REVIEW  ·  9 OCT 2026  ·  NOT FOR CONSTRUCTION</a:t>
            </a:r>
          </a:p>
        </p:txBody>
      </p:sp>
      <p:pic>
        <p:nvPicPr>
          <p:cNvPr id="6" name="Picture 5" descr="linde-logo.png"/>
          <p:cNvPicPr>
            <a:picLocks noChangeAspect="1"/>
          </p:cNvPicPr>
          <p:nvPr/>
        </p:nvPicPr>
        <p:blipFill>
          <a:blip r:embed="rId2"/>
          <a:stretch>
            <a:fillRect/>
          </a:stretch>
        </p:blipFill>
        <p:spPr>
          <a:xfrm>
            <a:off x="11094720" y="6291072"/>
            <a:ext cx="786384" cy="39319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F1EA"/>
        </a:solidFill>
        <a:effectLst/>
      </p:bgPr>
    </p:bg>
    <p:spTree>
      <p:nvGrpSpPr>
        <p:cNvPr id="1" name=""/>
        <p:cNvGrpSpPr/>
        <p:nvPr/>
      </p:nvGrpSpPr>
      <p:grpSpPr>
        <a:xfrm>
          <a:off x="0" y="0"/>
          <a:ext cx="0" cy="0"/>
          <a:chOff x="0" y="0"/>
          <a:chExt cx="0" cy="0"/>
        </a:xfrm>
      </p:grpSpPr>
      <p:sp>
        <p:nvSpPr>
          <p:cNvPr id="2" name="Rectangle 1"/>
          <p:cNvSpPr/>
          <p:nvPr/>
        </p:nvSpPr>
        <p:spPr>
          <a:xfrm>
            <a:off x="411480" y="411480"/>
            <a:ext cx="109728" cy="6035040"/>
          </a:xfrm>
          <a:prstGeom prst="rect">
            <a:avLst/>
          </a:prstGeom>
          <a:solidFill>
            <a:srgbClr val="0879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594360"/>
            <a:ext cx="10866120" cy="1463040"/>
          </a:xfrm>
          <a:prstGeom prst="rect">
            <a:avLst/>
          </a:prstGeom>
          <a:noFill/>
        </p:spPr>
        <p:txBody>
          <a:bodyPr wrap="square" rIns="73152" tIns="36576" bIns="36576" anchor="ctr">
            <a:spAutoFit/>
          </a:bodyPr>
          <a:lstStyle/>
          <a:p>
            <a:pPr algn="l">
              <a:spcAft>
                <a:spcPts val="500"/>
              </a:spcAft>
              <a:defRPr sz="2800" b="1">
                <a:solidFill>
                  <a:srgbClr val="075783"/>
                </a:solidFill>
                <a:latin typeface="Aptos"/>
              </a:defRPr>
            </a:pPr>
            <a:r>
              <a:t>Approved plan</a:t>
            </a:r>
          </a:p>
        </p:txBody>
      </p:sp>
      <p:sp>
        <p:nvSpPr>
          <p:cNvPr id="4" name="TextBox 3"/>
          <p:cNvSpPr txBox="1"/>
          <p:nvPr/>
        </p:nvSpPr>
        <p:spPr>
          <a:xfrm>
            <a:off x="841248" y="1627632"/>
            <a:ext cx="10509504" cy="420624"/>
          </a:xfrm>
          <a:prstGeom prst="rect">
            <a:avLst/>
          </a:prstGeom>
          <a:noFill/>
        </p:spPr>
        <p:txBody>
          <a:bodyPr wrap="square" rIns="73152" tIns="36576" bIns="36576" anchor="ctr">
            <a:spAutoFit/>
          </a:bodyPr>
          <a:lstStyle/>
          <a:p>
            <a:pPr algn="l">
              <a:spcAft>
                <a:spcPts val="500"/>
              </a:spcAft>
              <a:defRPr sz="1100" b="0">
                <a:solidFill>
                  <a:srgbClr val="5F6C70"/>
                </a:solidFill>
                <a:latin typeface="Aptos"/>
              </a:defRPr>
            </a:pPr>
            <a:r>
              <a:t>The accepted R4B schematic plan. See the full-size three-page plan PDF and the architecture file guide in the Architecture section of the package.</a:t>
            </a:r>
          </a:p>
        </p:txBody>
      </p:sp>
      <p:sp>
        <p:nvSpPr>
          <p:cNvPr id="5" name="TextBox 4"/>
          <p:cNvSpPr txBox="1"/>
          <p:nvPr/>
        </p:nvSpPr>
        <p:spPr>
          <a:xfrm>
            <a:off x="868680" y="6263640"/>
            <a:ext cx="10774680" cy="274320"/>
          </a:xfrm>
          <a:prstGeom prst="rect">
            <a:avLst/>
          </a:prstGeom>
          <a:noFill/>
        </p:spPr>
        <p:txBody>
          <a:bodyPr wrap="square" rIns="73152" tIns="36576" bIns="36576" anchor="ctr">
            <a:spAutoFit/>
          </a:bodyPr>
          <a:lstStyle/>
          <a:p>
            <a:pPr algn="l">
              <a:spcAft>
                <a:spcPts val="500"/>
              </a:spcAft>
              <a:defRPr sz="800" b="1">
                <a:solidFill>
                  <a:srgbClr val="5F6C70"/>
                </a:solidFill>
                <a:latin typeface="Aptos"/>
              </a:defRPr>
            </a:pPr>
            <a:r>
              <a:t>LINDE  ·  DECISION REVIEW  ·  9 OCT 2026  ·  NOT FOR CONSTRUCTION</a:t>
            </a:r>
          </a:p>
        </p:txBody>
      </p:sp>
      <p:pic>
        <p:nvPicPr>
          <p:cNvPr id="6" name="Picture 5" descr="Approved R4B schematic plan preview"/>
          <p:cNvPicPr>
            <a:picLocks noChangeAspect="1"/>
          </p:cNvPicPr>
          <p:nvPr/>
        </p:nvPicPr>
        <p:blipFill>
          <a:blip r:embed="rId2"/>
          <a:stretch>
            <a:fillRect/>
          </a:stretch>
        </p:blipFill>
        <p:spPr>
          <a:xfrm>
            <a:off x="2682240" y="2103120"/>
            <a:ext cx="6827520" cy="3840480"/>
          </a:xfrm>
          <a:prstGeom prst="rect">
            <a:avLst/>
          </a:prstGeom>
        </p:spPr>
      </p:pic>
      <p:pic>
        <p:nvPicPr>
          <p:cNvPr id="7" name="Picture 6" descr="linde-logo.png"/>
          <p:cNvPicPr>
            <a:picLocks noChangeAspect="1"/>
          </p:cNvPicPr>
          <p:nvPr/>
        </p:nvPicPr>
        <p:blipFill>
          <a:blip r:embed="rId3"/>
          <a:stretch>
            <a:fillRect/>
          </a:stretch>
        </p:blipFill>
        <p:spPr>
          <a:xfrm>
            <a:off x="11094720" y="6291072"/>
            <a:ext cx="786384" cy="39319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F1EA"/>
        </a:solidFill>
        <a:effectLst/>
      </p:bgPr>
    </p:bg>
    <p:spTree>
      <p:nvGrpSpPr>
        <p:cNvPr id="1" name=""/>
        <p:cNvGrpSpPr/>
        <p:nvPr/>
      </p:nvGrpSpPr>
      <p:grpSpPr>
        <a:xfrm>
          <a:off x="0" y="0"/>
          <a:ext cx="0" cy="0"/>
          <a:chOff x="0" y="0"/>
          <a:chExt cx="0" cy="0"/>
        </a:xfrm>
      </p:grpSpPr>
      <p:sp>
        <p:nvSpPr>
          <p:cNvPr id="2" name="Rectangle 1"/>
          <p:cNvSpPr/>
          <p:nvPr/>
        </p:nvSpPr>
        <p:spPr>
          <a:xfrm>
            <a:off x="411480" y="411480"/>
            <a:ext cx="109728" cy="6035040"/>
          </a:xfrm>
          <a:prstGeom prst="rect">
            <a:avLst/>
          </a:prstGeom>
          <a:solidFill>
            <a:srgbClr val="0879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594360"/>
            <a:ext cx="10866120" cy="1463040"/>
          </a:xfrm>
          <a:prstGeom prst="rect">
            <a:avLst/>
          </a:prstGeom>
          <a:noFill/>
        </p:spPr>
        <p:txBody>
          <a:bodyPr wrap="square" rIns="73152" tIns="36576" bIns="36576" anchor="ctr">
            <a:spAutoFit/>
          </a:bodyPr>
          <a:lstStyle/>
          <a:p>
            <a:pPr algn="l">
              <a:spcAft>
                <a:spcPts val="500"/>
              </a:spcAft>
              <a:defRPr sz="2800" b="1">
                <a:solidFill>
                  <a:srgbClr val="075783"/>
                </a:solidFill>
                <a:latin typeface="Aptos"/>
              </a:defRPr>
            </a:pPr>
            <a:r>
              <a:t>Axonometric view</a:t>
            </a:r>
          </a:p>
        </p:txBody>
      </p:sp>
      <p:sp>
        <p:nvSpPr>
          <p:cNvPr id="4" name="TextBox 3"/>
          <p:cNvSpPr txBox="1"/>
          <p:nvPr/>
        </p:nvSpPr>
        <p:spPr>
          <a:xfrm>
            <a:off x="841248" y="1627632"/>
            <a:ext cx="10509504" cy="420624"/>
          </a:xfrm>
          <a:prstGeom prst="rect">
            <a:avLst/>
          </a:prstGeom>
          <a:noFill/>
        </p:spPr>
        <p:txBody>
          <a:bodyPr wrap="square" rIns="73152" tIns="36576" bIns="36576" anchor="ctr">
            <a:spAutoFit/>
          </a:bodyPr>
          <a:lstStyle/>
          <a:p>
            <a:pPr algn="l">
              <a:spcAft>
                <a:spcPts val="500"/>
              </a:spcAft>
              <a:defRPr sz="1100" b="0">
                <a:solidFill>
                  <a:srgbClr val="5F6C70"/>
                </a:solidFill>
                <a:latin typeface="Aptos"/>
              </a:defRPr>
            </a:pPr>
            <a:r>
              <a:t>The accepted axonometric presents the same R4B proposal as the plan. Five separate DWG, BLEND, GLB, IFC and RVT geometric base references do not show the current furnished interior.</a:t>
            </a:r>
          </a:p>
        </p:txBody>
      </p:sp>
      <p:sp>
        <p:nvSpPr>
          <p:cNvPr id="5" name="TextBox 4"/>
          <p:cNvSpPr txBox="1"/>
          <p:nvPr/>
        </p:nvSpPr>
        <p:spPr>
          <a:xfrm>
            <a:off x="868680" y="6263640"/>
            <a:ext cx="10774680" cy="274320"/>
          </a:xfrm>
          <a:prstGeom prst="rect">
            <a:avLst/>
          </a:prstGeom>
          <a:noFill/>
        </p:spPr>
        <p:txBody>
          <a:bodyPr wrap="square" rIns="73152" tIns="36576" bIns="36576" anchor="ctr">
            <a:spAutoFit/>
          </a:bodyPr>
          <a:lstStyle/>
          <a:p>
            <a:pPr algn="l">
              <a:spcAft>
                <a:spcPts val="500"/>
              </a:spcAft>
              <a:defRPr sz="800" b="1">
                <a:solidFill>
                  <a:srgbClr val="5F6C70"/>
                </a:solidFill>
                <a:latin typeface="Aptos"/>
              </a:defRPr>
            </a:pPr>
            <a:r>
              <a:t>LINDE  ·  DECISION REVIEW  ·  9 OCT 2026  ·  NOT FOR CONSTRUCTION</a:t>
            </a:r>
          </a:p>
        </p:txBody>
      </p:sp>
      <p:pic>
        <p:nvPicPr>
          <p:cNvPr id="6" name="Picture 5" descr="Approved R4B conceptual axonometric view"/>
          <p:cNvPicPr>
            <a:picLocks noChangeAspect="1"/>
          </p:cNvPicPr>
          <p:nvPr/>
        </p:nvPicPr>
        <p:blipFill>
          <a:blip r:embed="rId2"/>
          <a:stretch>
            <a:fillRect/>
          </a:stretch>
        </p:blipFill>
        <p:spPr>
          <a:xfrm>
            <a:off x="2682240" y="2103120"/>
            <a:ext cx="6827520" cy="3840480"/>
          </a:xfrm>
          <a:prstGeom prst="rect">
            <a:avLst/>
          </a:prstGeom>
        </p:spPr>
      </p:pic>
      <p:pic>
        <p:nvPicPr>
          <p:cNvPr id="7" name="Picture 6" descr="linde-logo.png"/>
          <p:cNvPicPr>
            <a:picLocks noChangeAspect="1"/>
          </p:cNvPicPr>
          <p:nvPr/>
        </p:nvPicPr>
        <p:blipFill>
          <a:blip r:embed="rId3"/>
          <a:stretch>
            <a:fillRect/>
          </a:stretch>
        </p:blipFill>
        <p:spPr>
          <a:xfrm>
            <a:off x="11094720" y="6291072"/>
            <a:ext cx="786384" cy="39319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F1EA"/>
        </a:solidFill>
        <a:effectLst/>
      </p:bgPr>
    </p:bg>
    <p:spTree>
      <p:nvGrpSpPr>
        <p:cNvPr id="1" name=""/>
        <p:cNvGrpSpPr/>
        <p:nvPr/>
      </p:nvGrpSpPr>
      <p:grpSpPr>
        <a:xfrm>
          <a:off x="0" y="0"/>
          <a:ext cx="0" cy="0"/>
          <a:chOff x="0" y="0"/>
          <a:chExt cx="0" cy="0"/>
        </a:xfrm>
      </p:grpSpPr>
      <p:sp>
        <p:nvSpPr>
          <p:cNvPr id="2" name="Rectangle 1"/>
          <p:cNvSpPr/>
          <p:nvPr/>
        </p:nvSpPr>
        <p:spPr>
          <a:xfrm>
            <a:off x="411480" y="411480"/>
            <a:ext cx="109728" cy="6035040"/>
          </a:xfrm>
          <a:prstGeom prst="rect">
            <a:avLst/>
          </a:prstGeom>
          <a:solidFill>
            <a:srgbClr val="0879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594360"/>
            <a:ext cx="10866120" cy="1463040"/>
          </a:xfrm>
          <a:prstGeom prst="rect">
            <a:avLst/>
          </a:prstGeom>
          <a:noFill/>
        </p:spPr>
        <p:txBody>
          <a:bodyPr wrap="square" rIns="73152" tIns="36576" bIns="36576" anchor="ctr">
            <a:spAutoFit/>
          </a:bodyPr>
          <a:lstStyle/>
          <a:p>
            <a:pPr algn="l">
              <a:spcAft>
                <a:spcPts val="500"/>
              </a:spcAft>
              <a:defRPr sz="2800" b="1">
                <a:solidFill>
                  <a:srgbClr val="075783"/>
                </a:solidFill>
                <a:latin typeface="Aptos"/>
              </a:defRPr>
            </a:pPr>
            <a:r>
              <a:t>Arrival and reception</a:t>
            </a:r>
          </a:p>
        </p:txBody>
      </p:sp>
      <p:sp>
        <p:nvSpPr>
          <p:cNvPr id="4" name="TextBox 3"/>
          <p:cNvSpPr txBox="1"/>
          <p:nvPr/>
        </p:nvSpPr>
        <p:spPr>
          <a:xfrm>
            <a:off x="841248" y="1874519"/>
            <a:ext cx="4114800" cy="3383280"/>
          </a:xfrm>
          <a:prstGeom prst="rect">
            <a:avLst/>
          </a:prstGeom>
          <a:noFill/>
        </p:spPr>
        <p:txBody>
          <a:bodyPr wrap="square" rIns="73152" tIns="36576" bIns="36576" anchor="ctr">
            <a:spAutoFit/>
          </a:bodyPr>
          <a:lstStyle/>
          <a:p>
            <a:pPr algn="l">
              <a:spcAft>
                <a:spcPts val="500"/>
              </a:spcAft>
              <a:defRPr sz="1800" b="0">
                <a:solidFill>
                  <a:srgbClr val="1A252A"/>
                </a:solidFill>
                <a:latin typeface="Aptos"/>
              </a:defRPr>
            </a:pPr>
            <a:r>
              <a:t>The reception identity panel marks the welcome point beside the shared work area. The still retains its modeled Spanish spelling.</a:t>
            </a:r>
          </a:p>
        </p:txBody>
      </p:sp>
      <p:sp>
        <p:nvSpPr>
          <p:cNvPr id="5" name="TextBox 4"/>
          <p:cNvSpPr txBox="1"/>
          <p:nvPr/>
        </p:nvSpPr>
        <p:spPr>
          <a:xfrm>
            <a:off x="868680" y="6263640"/>
            <a:ext cx="10774680" cy="274320"/>
          </a:xfrm>
          <a:prstGeom prst="rect">
            <a:avLst/>
          </a:prstGeom>
          <a:noFill/>
        </p:spPr>
        <p:txBody>
          <a:bodyPr wrap="square" rIns="73152" tIns="36576" bIns="36576" anchor="ctr">
            <a:spAutoFit/>
          </a:bodyPr>
          <a:lstStyle/>
          <a:p>
            <a:pPr algn="l">
              <a:spcAft>
                <a:spcPts val="500"/>
              </a:spcAft>
              <a:defRPr sz="800" b="1">
                <a:solidFill>
                  <a:srgbClr val="5F6C70"/>
                </a:solidFill>
                <a:latin typeface="Aptos"/>
              </a:defRPr>
            </a:pPr>
            <a:r>
              <a:t>LINDE  ·  DECISION REVIEW  ·  9 OCT 2026  ·  NOT FOR CONSTRUCTION</a:t>
            </a:r>
          </a:p>
        </p:txBody>
      </p:sp>
      <p:pic>
        <p:nvPicPr>
          <p:cNvPr id="6" name="Picture 5" descr="LINDE_04_RECEPTION_DETAIL.png"/>
          <p:cNvPicPr>
            <a:picLocks noChangeAspect="1"/>
          </p:cNvPicPr>
          <p:nvPr/>
        </p:nvPicPr>
        <p:blipFill>
          <a:blip r:embed="rId2"/>
          <a:stretch>
            <a:fillRect/>
          </a:stretch>
        </p:blipFill>
        <p:spPr>
          <a:xfrm>
            <a:off x="5074920" y="1874519"/>
            <a:ext cx="6172200" cy="3474720"/>
          </a:xfrm>
          <a:prstGeom prst="rect">
            <a:avLst/>
          </a:prstGeom>
        </p:spPr>
      </p:pic>
      <p:sp>
        <p:nvSpPr>
          <p:cNvPr id="7" name="TextBox 6"/>
          <p:cNvSpPr txBox="1"/>
          <p:nvPr/>
        </p:nvSpPr>
        <p:spPr>
          <a:xfrm>
            <a:off x="5074920" y="5413248"/>
            <a:ext cx="6172200" cy="384048"/>
          </a:xfrm>
          <a:prstGeom prst="rect">
            <a:avLst/>
          </a:prstGeom>
          <a:noFill/>
        </p:spPr>
        <p:txBody>
          <a:bodyPr wrap="square" rIns="73152" tIns="36576" bIns="36576" anchor="ctr">
            <a:spAutoFit/>
          </a:bodyPr>
          <a:lstStyle/>
          <a:p>
            <a:pPr algn="ctr">
              <a:spcAft>
                <a:spcPts val="500"/>
              </a:spcAft>
              <a:defRPr sz="900" b="0">
                <a:solidFill>
                  <a:srgbClr val="5F6C70"/>
                </a:solidFill>
                <a:latin typeface="Aptos"/>
              </a:defRPr>
            </a:pPr>
            <a:r>
              <a:t>The existing still retains the modeled Spanish spelling on the identity panel.</a:t>
            </a:r>
          </a:p>
        </p:txBody>
      </p:sp>
      <p:pic>
        <p:nvPicPr>
          <p:cNvPr id="8" name="Picture 7" descr="linde-logo.png"/>
          <p:cNvPicPr>
            <a:picLocks noChangeAspect="1"/>
          </p:cNvPicPr>
          <p:nvPr/>
        </p:nvPicPr>
        <p:blipFill>
          <a:blip r:embed="rId3"/>
          <a:stretch>
            <a:fillRect/>
          </a:stretch>
        </p:blipFill>
        <p:spPr>
          <a:xfrm>
            <a:off x="11094720" y="6291072"/>
            <a:ext cx="786384" cy="39319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1EA"/>
        </a:solidFill>
        <a:effectLst/>
      </p:bgPr>
    </p:bg>
    <p:spTree>
      <p:nvGrpSpPr>
        <p:cNvPr id="1" name=""/>
        <p:cNvGrpSpPr/>
        <p:nvPr/>
      </p:nvGrpSpPr>
      <p:grpSpPr>
        <a:xfrm>
          <a:off x="0" y="0"/>
          <a:ext cx="0" cy="0"/>
          <a:chOff x="0" y="0"/>
          <a:chExt cx="0" cy="0"/>
        </a:xfrm>
      </p:grpSpPr>
      <p:sp>
        <p:nvSpPr>
          <p:cNvPr id="2" name="Rectangle 1"/>
          <p:cNvSpPr/>
          <p:nvPr/>
        </p:nvSpPr>
        <p:spPr>
          <a:xfrm>
            <a:off x="411480" y="411480"/>
            <a:ext cx="109728" cy="6035040"/>
          </a:xfrm>
          <a:prstGeom prst="rect">
            <a:avLst/>
          </a:prstGeom>
          <a:solidFill>
            <a:srgbClr val="0879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594360"/>
            <a:ext cx="10866120" cy="1463040"/>
          </a:xfrm>
          <a:prstGeom prst="rect">
            <a:avLst/>
          </a:prstGeom>
          <a:noFill/>
        </p:spPr>
        <p:txBody>
          <a:bodyPr wrap="square" rIns="73152" tIns="36576" bIns="36576" anchor="ctr">
            <a:spAutoFit/>
          </a:bodyPr>
          <a:lstStyle/>
          <a:p>
            <a:pPr algn="l">
              <a:spcAft>
                <a:spcPts val="500"/>
              </a:spcAft>
              <a:defRPr sz="2800" b="1">
                <a:solidFill>
                  <a:srgbClr val="075783"/>
                </a:solidFill>
                <a:latin typeface="Aptos"/>
              </a:defRPr>
            </a:pPr>
            <a:r>
              <a:t>Open workplace</a:t>
            </a:r>
          </a:p>
        </p:txBody>
      </p:sp>
      <p:sp>
        <p:nvSpPr>
          <p:cNvPr id="4" name="TextBox 3"/>
          <p:cNvSpPr txBox="1"/>
          <p:nvPr/>
        </p:nvSpPr>
        <p:spPr>
          <a:xfrm>
            <a:off x="841248" y="1874519"/>
            <a:ext cx="4114800" cy="3383280"/>
          </a:xfrm>
          <a:prstGeom prst="rect">
            <a:avLst/>
          </a:prstGeom>
          <a:noFill/>
        </p:spPr>
        <p:txBody>
          <a:bodyPr wrap="square" rIns="73152" tIns="36576" bIns="36576" anchor="ctr">
            <a:spAutoFit/>
          </a:bodyPr>
          <a:lstStyle/>
          <a:p>
            <a:pPr algn="l">
              <a:spcAft>
                <a:spcPts val="500"/>
              </a:spcAft>
              <a:defRPr sz="1800" b="0">
                <a:solidFill>
                  <a:srgbClr val="1A252A"/>
                </a:solidFill>
                <a:latin typeface="Aptos"/>
              </a:defRPr>
            </a:pPr>
            <a:r>
              <a:t>Workpoints sit beside a shared collaboration table. The view communicates character and relationships; it does not establish occupancy or measured fit.</a:t>
            </a:r>
          </a:p>
        </p:txBody>
      </p:sp>
      <p:sp>
        <p:nvSpPr>
          <p:cNvPr id="5" name="TextBox 4"/>
          <p:cNvSpPr txBox="1"/>
          <p:nvPr/>
        </p:nvSpPr>
        <p:spPr>
          <a:xfrm>
            <a:off x="868680" y="6263640"/>
            <a:ext cx="10774680" cy="274320"/>
          </a:xfrm>
          <a:prstGeom prst="rect">
            <a:avLst/>
          </a:prstGeom>
          <a:noFill/>
        </p:spPr>
        <p:txBody>
          <a:bodyPr wrap="square" rIns="73152" tIns="36576" bIns="36576" anchor="ctr">
            <a:spAutoFit/>
          </a:bodyPr>
          <a:lstStyle/>
          <a:p>
            <a:pPr algn="l">
              <a:spcAft>
                <a:spcPts val="500"/>
              </a:spcAft>
              <a:defRPr sz="800" b="1">
                <a:solidFill>
                  <a:srgbClr val="5F6C70"/>
                </a:solidFill>
                <a:latin typeface="Aptos"/>
              </a:defRPr>
            </a:pPr>
            <a:r>
              <a:t>LINDE  ·  DECISION REVIEW  ·  9 OCT 2026  ·  NOT FOR CONSTRUCTION</a:t>
            </a:r>
          </a:p>
        </p:txBody>
      </p:sp>
      <p:pic>
        <p:nvPicPr>
          <p:cNvPr id="6" name="Picture 5" descr="LINDE_01_OPEN_OFFICE.png"/>
          <p:cNvPicPr>
            <a:picLocks noChangeAspect="1"/>
          </p:cNvPicPr>
          <p:nvPr/>
        </p:nvPicPr>
        <p:blipFill>
          <a:blip r:embed="rId2"/>
          <a:stretch>
            <a:fillRect/>
          </a:stretch>
        </p:blipFill>
        <p:spPr>
          <a:xfrm>
            <a:off x="5074920" y="1874519"/>
            <a:ext cx="6172200" cy="3474720"/>
          </a:xfrm>
          <a:prstGeom prst="rect">
            <a:avLst/>
          </a:prstGeom>
        </p:spPr>
      </p:pic>
      <p:sp>
        <p:nvSpPr>
          <p:cNvPr id="7" name="TextBox 6"/>
          <p:cNvSpPr txBox="1"/>
          <p:nvPr/>
        </p:nvSpPr>
        <p:spPr>
          <a:xfrm>
            <a:off x="5074920" y="5413248"/>
            <a:ext cx="6172200" cy="384048"/>
          </a:xfrm>
          <a:prstGeom prst="rect">
            <a:avLst/>
          </a:prstGeom>
          <a:noFill/>
        </p:spPr>
        <p:txBody>
          <a:bodyPr wrap="square" rIns="73152" tIns="36576" bIns="36576" anchor="ctr">
            <a:spAutoFit/>
          </a:bodyPr>
          <a:lstStyle/>
          <a:p>
            <a:pPr algn="ctr">
              <a:spcAft>
                <a:spcPts val="500"/>
              </a:spcAft>
              <a:defRPr sz="900" b="0">
                <a:solidFill>
                  <a:srgbClr val="5F6C70"/>
                </a:solidFill>
                <a:latin typeface="Aptos"/>
              </a:defRPr>
            </a:pPr>
            <a:r>
              <a:t>Workpoints and a shared table communicate design intent, not occupancy or measured fit.</a:t>
            </a:r>
          </a:p>
        </p:txBody>
      </p:sp>
      <p:pic>
        <p:nvPicPr>
          <p:cNvPr id="8" name="Picture 7" descr="linde-logo.png"/>
          <p:cNvPicPr>
            <a:picLocks noChangeAspect="1"/>
          </p:cNvPicPr>
          <p:nvPr/>
        </p:nvPicPr>
        <p:blipFill>
          <a:blip r:embed="rId3"/>
          <a:stretch>
            <a:fillRect/>
          </a:stretch>
        </p:blipFill>
        <p:spPr>
          <a:xfrm>
            <a:off x="11094720" y="6291072"/>
            <a:ext cx="786384" cy="39319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F1EA"/>
        </a:solidFill>
        <a:effectLst/>
      </p:bgPr>
    </p:bg>
    <p:spTree>
      <p:nvGrpSpPr>
        <p:cNvPr id="1" name=""/>
        <p:cNvGrpSpPr/>
        <p:nvPr/>
      </p:nvGrpSpPr>
      <p:grpSpPr>
        <a:xfrm>
          <a:off x="0" y="0"/>
          <a:ext cx="0" cy="0"/>
          <a:chOff x="0" y="0"/>
          <a:chExt cx="0" cy="0"/>
        </a:xfrm>
      </p:grpSpPr>
      <p:sp>
        <p:nvSpPr>
          <p:cNvPr id="2" name="Rectangle 1"/>
          <p:cNvSpPr/>
          <p:nvPr/>
        </p:nvSpPr>
        <p:spPr>
          <a:xfrm>
            <a:off x="411480" y="411480"/>
            <a:ext cx="109728" cy="6035040"/>
          </a:xfrm>
          <a:prstGeom prst="rect">
            <a:avLst/>
          </a:prstGeom>
          <a:solidFill>
            <a:srgbClr val="0879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594360"/>
            <a:ext cx="10866120" cy="1463040"/>
          </a:xfrm>
          <a:prstGeom prst="rect">
            <a:avLst/>
          </a:prstGeom>
          <a:noFill/>
        </p:spPr>
        <p:txBody>
          <a:bodyPr wrap="square" rIns="73152" tIns="36576" bIns="36576" anchor="ctr">
            <a:spAutoFit/>
          </a:bodyPr>
          <a:lstStyle/>
          <a:p>
            <a:pPr algn="l">
              <a:spcAft>
                <a:spcPts val="500"/>
              </a:spcAft>
              <a:defRPr sz="2800" b="1">
                <a:solidFill>
                  <a:srgbClr val="075783"/>
                </a:solidFill>
                <a:latin typeface="Aptos"/>
              </a:defRPr>
            </a:pPr>
            <a:r>
              <a:t>Training room</a:t>
            </a:r>
          </a:p>
        </p:txBody>
      </p:sp>
      <p:sp>
        <p:nvSpPr>
          <p:cNvPr id="4" name="TextBox 3"/>
          <p:cNvSpPr txBox="1"/>
          <p:nvPr/>
        </p:nvSpPr>
        <p:spPr>
          <a:xfrm>
            <a:off x="841248" y="1874519"/>
            <a:ext cx="4114800" cy="3383280"/>
          </a:xfrm>
          <a:prstGeom prst="rect">
            <a:avLst/>
          </a:prstGeom>
          <a:noFill/>
        </p:spPr>
        <p:txBody>
          <a:bodyPr wrap="square" rIns="73152" tIns="36576" bIns="36576" anchor="ctr">
            <a:spAutoFit/>
          </a:bodyPr>
          <a:lstStyle/>
          <a:p>
            <a:pPr algn="l">
              <a:spcAft>
                <a:spcPts val="500"/>
              </a:spcAft>
              <a:defRPr sz="1800" b="0">
                <a:solidFill>
                  <a:srgbClr val="1A252A"/>
                </a:solidFill>
                <a:latin typeface="Aptos"/>
              </a:defRPr>
            </a:pPr>
            <a:r>
              <a:t>Group tables face a presentation wall. Seating is furniture intent, not a certified capacity or accessible-clearance determination.</a:t>
            </a:r>
          </a:p>
        </p:txBody>
      </p:sp>
      <p:sp>
        <p:nvSpPr>
          <p:cNvPr id="5" name="TextBox 4"/>
          <p:cNvSpPr txBox="1"/>
          <p:nvPr/>
        </p:nvSpPr>
        <p:spPr>
          <a:xfrm>
            <a:off x="868680" y="6263640"/>
            <a:ext cx="10774680" cy="274320"/>
          </a:xfrm>
          <a:prstGeom prst="rect">
            <a:avLst/>
          </a:prstGeom>
          <a:noFill/>
        </p:spPr>
        <p:txBody>
          <a:bodyPr wrap="square" rIns="73152" tIns="36576" bIns="36576" anchor="ctr">
            <a:spAutoFit/>
          </a:bodyPr>
          <a:lstStyle/>
          <a:p>
            <a:pPr algn="l">
              <a:spcAft>
                <a:spcPts val="500"/>
              </a:spcAft>
              <a:defRPr sz="800" b="1">
                <a:solidFill>
                  <a:srgbClr val="5F6C70"/>
                </a:solidFill>
                <a:latin typeface="Aptos"/>
              </a:defRPr>
            </a:pPr>
            <a:r>
              <a:t>LINDE  ·  DECISION REVIEW  ·  9 OCT 2026  ·  NOT FOR CONSTRUCTION</a:t>
            </a:r>
          </a:p>
        </p:txBody>
      </p:sp>
      <p:pic>
        <p:nvPicPr>
          <p:cNvPr id="6" name="Picture 5" descr="LINDE_02_TRAINING.png"/>
          <p:cNvPicPr>
            <a:picLocks noChangeAspect="1"/>
          </p:cNvPicPr>
          <p:nvPr/>
        </p:nvPicPr>
        <p:blipFill>
          <a:blip r:embed="rId2"/>
          <a:stretch>
            <a:fillRect/>
          </a:stretch>
        </p:blipFill>
        <p:spPr>
          <a:xfrm>
            <a:off x="5074920" y="1874519"/>
            <a:ext cx="6172200" cy="3474720"/>
          </a:xfrm>
          <a:prstGeom prst="rect">
            <a:avLst/>
          </a:prstGeom>
        </p:spPr>
      </p:pic>
      <p:sp>
        <p:nvSpPr>
          <p:cNvPr id="7" name="TextBox 6"/>
          <p:cNvSpPr txBox="1"/>
          <p:nvPr/>
        </p:nvSpPr>
        <p:spPr>
          <a:xfrm>
            <a:off x="5074920" y="5413248"/>
            <a:ext cx="6172200" cy="384048"/>
          </a:xfrm>
          <a:prstGeom prst="rect">
            <a:avLst/>
          </a:prstGeom>
          <a:noFill/>
        </p:spPr>
        <p:txBody>
          <a:bodyPr wrap="square" rIns="73152" tIns="36576" bIns="36576" anchor="ctr">
            <a:spAutoFit/>
          </a:bodyPr>
          <a:lstStyle/>
          <a:p>
            <a:pPr algn="ctr">
              <a:spcAft>
                <a:spcPts val="500"/>
              </a:spcAft>
              <a:defRPr sz="900" b="0">
                <a:solidFill>
                  <a:srgbClr val="5F6C70"/>
                </a:solidFill>
                <a:latin typeface="Aptos"/>
              </a:defRPr>
            </a:pPr>
            <a:r>
              <a:t>Furniture arrangement is conceptual; capacity and accessible clearances are not certified.</a:t>
            </a:r>
          </a:p>
        </p:txBody>
      </p:sp>
      <p:pic>
        <p:nvPicPr>
          <p:cNvPr id="8" name="Picture 7" descr="linde-logo.png"/>
          <p:cNvPicPr>
            <a:picLocks noChangeAspect="1"/>
          </p:cNvPicPr>
          <p:nvPr/>
        </p:nvPicPr>
        <p:blipFill>
          <a:blip r:embed="rId3"/>
          <a:stretch>
            <a:fillRect/>
          </a:stretch>
        </p:blipFill>
        <p:spPr>
          <a:xfrm>
            <a:off x="11094720" y="6291072"/>
            <a:ext cx="786384" cy="39319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F1EA"/>
        </a:solidFill>
        <a:effectLst/>
      </p:bgPr>
    </p:bg>
    <p:spTree>
      <p:nvGrpSpPr>
        <p:cNvPr id="1" name=""/>
        <p:cNvGrpSpPr/>
        <p:nvPr/>
      </p:nvGrpSpPr>
      <p:grpSpPr>
        <a:xfrm>
          <a:off x="0" y="0"/>
          <a:ext cx="0" cy="0"/>
          <a:chOff x="0" y="0"/>
          <a:chExt cx="0" cy="0"/>
        </a:xfrm>
      </p:grpSpPr>
      <p:sp>
        <p:nvSpPr>
          <p:cNvPr id="2" name="Rectangle 1"/>
          <p:cNvSpPr/>
          <p:nvPr/>
        </p:nvSpPr>
        <p:spPr>
          <a:xfrm>
            <a:off x="411480" y="411480"/>
            <a:ext cx="109728" cy="6035040"/>
          </a:xfrm>
          <a:prstGeom prst="rect">
            <a:avLst/>
          </a:prstGeom>
          <a:solidFill>
            <a:srgbClr val="0879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594360"/>
            <a:ext cx="10866120" cy="1463040"/>
          </a:xfrm>
          <a:prstGeom prst="rect">
            <a:avLst/>
          </a:prstGeom>
          <a:noFill/>
        </p:spPr>
        <p:txBody>
          <a:bodyPr wrap="square" rIns="73152" tIns="36576" bIns="36576" anchor="ctr">
            <a:spAutoFit/>
          </a:bodyPr>
          <a:lstStyle/>
          <a:p>
            <a:pPr algn="l">
              <a:spcAft>
                <a:spcPts val="500"/>
              </a:spcAft>
              <a:defRPr sz="2800" b="1">
                <a:solidFill>
                  <a:srgbClr val="075783"/>
                </a:solidFill>
                <a:latin typeface="Aptos"/>
              </a:defRPr>
            </a:pPr>
            <a:r>
              <a:t>Shared lounge</a:t>
            </a:r>
          </a:p>
        </p:txBody>
      </p:sp>
      <p:sp>
        <p:nvSpPr>
          <p:cNvPr id="4" name="TextBox 3"/>
          <p:cNvSpPr txBox="1"/>
          <p:nvPr/>
        </p:nvSpPr>
        <p:spPr>
          <a:xfrm>
            <a:off x="841248" y="1874519"/>
            <a:ext cx="4114800" cy="3383280"/>
          </a:xfrm>
          <a:prstGeom prst="rect">
            <a:avLst/>
          </a:prstGeom>
          <a:noFill/>
        </p:spPr>
        <p:txBody>
          <a:bodyPr wrap="square" rIns="73152" tIns="36576" bIns="36576" anchor="ctr">
            <a:spAutoFit/>
          </a:bodyPr>
          <a:lstStyle/>
          <a:p>
            <a:pPr algn="l">
              <a:spcAft>
                <a:spcPts val="500"/>
              </a:spcAft>
              <a:defRPr sz="1800" b="0">
                <a:solidFill>
                  <a:srgbClr val="1A252A"/>
                </a:solidFill>
                <a:latin typeface="Aptos"/>
              </a:defRPr>
            </a:pPr>
            <a:r>
              <a:t>Soft seating and a timber screen create a shared waiting and pause setting. Furniture and clearances remain conceptual.</a:t>
            </a:r>
          </a:p>
        </p:txBody>
      </p:sp>
      <p:sp>
        <p:nvSpPr>
          <p:cNvPr id="5" name="TextBox 4"/>
          <p:cNvSpPr txBox="1"/>
          <p:nvPr/>
        </p:nvSpPr>
        <p:spPr>
          <a:xfrm>
            <a:off x="868680" y="6263640"/>
            <a:ext cx="10774680" cy="274320"/>
          </a:xfrm>
          <a:prstGeom prst="rect">
            <a:avLst/>
          </a:prstGeom>
          <a:noFill/>
        </p:spPr>
        <p:txBody>
          <a:bodyPr wrap="square" rIns="73152" tIns="36576" bIns="36576" anchor="ctr">
            <a:spAutoFit/>
          </a:bodyPr>
          <a:lstStyle/>
          <a:p>
            <a:pPr algn="l">
              <a:spcAft>
                <a:spcPts val="500"/>
              </a:spcAft>
              <a:defRPr sz="800" b="1">
                <a:solidFill>
                  <a:srgbClr val="5F6C70"/>
                </a:solidFill>
                <a:latin typeface="Aptos"/>
              </a:defRPr>
            </a:pPr>
            <a:r>
              <a:t>LINDE  ·  DECISION REVIEW  ·  9 OCT 2026  ·  NOT FOR CONSTRUCTION</a:t>
            </a:r>
          </a:p>
        </p:txBody>
      </p:sp>
      <p:pic>
        <p:nvPicPr>
          <p:cNvPr id="6" name="Picture 5" descr="LINDE_03_LOUNGE.png"/>
          <p:cNvPicPr>
            <a:picLocks noChangeAspect="1"/>
          </p:cNvPicPr>
          <p:nvPr/>
        </p:nvPicPr>
        <p:blipFill>
          <a:blip r:embed="rId2"/>
          <a:stretch>
            <a:fillRect/>
          </a:stretch>
        </p:blipFill>
        <p:spPr>
          <a:xfrm>
            <a:off x="5074920" y="1874519"/>
            <a:ext cx="6172200" cy="3474720"/>
          </a:xfrm>
          <a:prstGeom prst="rect">
            <a:avLst/>
          </a:prstGeom>
        </p:spPr>
      </p:pic>
      <p:sp>
        <p:nvSpPr>
          <p:cNvPr id="7" name="TextBox 6"/>
          <p:cNvSpPr txBox="1"/>
          <p:nvPr/>
        </p:nvSpPr>
        <p:spPr>
          <a:xfrm>
            <a:off x="5074920" y="5413248"/>
            <a:ext cx="6172200" cy="384048"/>
          </a:xfrm>
          <a:prstGeom prst="rect">
            <a:avLst/>
          </a:prstGeom>
          <a:noFill/>
        </p:spPr>
        <p:txBody>
          <a:bodyPr wrap="square" rIns="73152" tIns="36576" bIns="36576" anchor="ctr">
            <a:spAutoFit/>
          </a:bodyPr>
          <a:lstStyle/>
          <a:p>
            <a:pPr algn="ctr">
              <a:spcAft>
                <a:spcPts val="500"/>
              </a:spcAft>
              <a:defRPr sz="900" b="0">
                <a:solidFill>
                  <a:srgbClr val="5F6C70"/>
                </a:solidFill>
                <a:latin typeface="Aptos"/>
              </a:defRPr>
            </a:pPr>
            <a:r>
              <a:t>Finish and furniture cues are visual direction, not product selections.</a:t>
            </a:r>
          </a:p>
        </p:txBody>
      </p:sp>
      <p:pic>
        <p:nvPicPr>
          <p:cNvPr id="8" name="Picture 7" descr="linde-logo.png"/>
          <p:cNvPicPr>
            <a:picLocks noChangeAspect="1"/>
          </p:cNvPicPr>
          <p:nvPr/>
        </p:nvPicPr>
        <p:blipFill>
          <a:blip r:embed="rId3"/>
          <a:stretch>
            <a:fillRect/>
          </a:stretch>
        </p:blipFill>
        <p:spPr>
          <a:xfrm>
            <a:off x="11094720" y="6291072"/>
            <a:ext cx="786384" cy="39319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F1EA"/>
        </a:solidFill>
        <a:effectLst/>
      </p:bgPr>
    </p:bg>
    <p:spTree>
      <p:nvGrpSpPr>
        <p:cNvPr id="1" name=""/>
        <p:cNvGrpSpPr/>
        <p:nvPr/>
      </p:nvGrpSpPr>
      <p:grpSpPr>
        <a:xfrm>
          <a:off x="0" y="0"/>
          <a:ext cx="0" cy="0"/>
          <a:chOff x="0" y="0"/>
          <a:chExt cx="0" cy="0"/>
        </a:xfrm>
      </p:grpSpPr>
      <p:sp>
        <p:nvSpPr>
          <p:cNvPr id="2" name="Rectangle 1"/>
          <p:cNvSpPr/>
          <p:nvPr/>
        </p:nvSpPr>
        <p:spPr>
          <a:xfrm>
            <a:off x="411480" y="411480"/>
            <a:ext cx="109728" cy="6035040"/>
          </a:xfrm>
          <a:prstGeom prst="rect">
            <a:avLst/>
          </a:prstGeom>
          <a:solidFill>
            <a:srgbClr val="0879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594360"/>
            <a:ext cx="10866120" cy="1463040"/>
          </a:xfrm>
          <a:prstGeom prst="rect">
            <a:avLst/>
          </a:prstGeom>
          <a:noFill/>
        </p:spPr>
        <p:txBody>
          <a:bodyPr wrap="square" rIns="73152" tIns="36576" bIns="36576" anchor="ctr">
            <a:spAutoFit/>
          </a:bodyPr>
          <a:lstStyle/>
          <a:p>
            <a:pPr algn="l">
              <a:spcAft>
                <a:spcPts val="500"/>
              </a:spcAft>
              <a:defRPr sz="2800" b="1">
                <a:solidFill>
                  <a:srgbClr val="075783"/>
                </a:solidFill>
                <a:latin typeface="Aptos"/>
              </a:defRPr>
            </a:pPr>
            <a:r>
              <a:t>MEP interfaces remain open</a:t>
            </a:r>
          </a:p>
        </p:txBody>
      </p:sp>
      <p:sp>
        <p:nvSpPr>
          <p:cNvPr id="4" name="TextBox 3"/>
          <p:cNvSpPr txBox="1"/>
          <p:nvPr/>
        </p:nvSpPr>
        <p:spPr>
          <a:xfrm>
            <a:off x="841248" y="1874519"/>
            <a:ext cx="10509504" cy="3474720"/>
          </a:xfrm>
          <a:prstGeom prst="rect">
            <a:avLst/>
          </a:prstGeom>
          <a:noFill/>
        </p:spPr>
        <p:txBody>
          <a:bodyPr wrap="square" rIns="73152" tIns="36576" bIns="36576" anchor="ctr">
            <a:spAutoFit/>
          </a:bodyPr>
          <a:lstStyle/>
          <a:p>
            <a:pPr algn="l">
              <a:spcAft>
                <a:spcPts val="500"/>
              </a:spcAft>
              <a:defRPr sz="1300" b="0">
                <a:solidFill>
                  <a:srgbClr val="1A252A"/>
                </a:solidFill>
                <a:latin typeface="Aptos"/>
              </a:defRPr>
            </a:pPr>
            <a:r>
              <a:t>Electrical and Data: D4.2 remains unchanged. The R4B addendum establishes no R4B-specific Electrical and Data quantity delta; no zero delta is declared. Point reconciliation, circuits, loads, routes, AC-01, luminaire interfaces and data endpoints remain unverified.</a:t>
            </a:r>
          </a:p>
          <a:p>
            <a:pPr algn="l">
              <a:spcAft>
                <a:spcPts val="500"/>
              </a:spcAft>
              <a:defRPr sz="1300" b="0">
                <a:solidFill>
                  <a:srgbClr val="1A252A"/>
                </a:solidFill>
                <a:latin typeface="Aptos"/>
              </a:defRPr>
            </a:pPr>
          </a:p>
          <a:p>
            <a:pPr algn="l">
              <a:spcAft>
                <a:spcPts val="500"/>
              </a:spcAft>
              <a:defRPr sz="1300" b="0">
                <a:solidFill>
                  <a:srgbClr val="1A252A"/>
                </a:solidFill>
                <a:latin typeface="Aptos"/>
              </a:defRPr>
            </a:pPr>
            <a:r>
              <a:t>Mechanical and HVAC: D4.2 remains unchanged. The R4B additive review updates selected architectural coordination evidence but closes no HVAC design decision. M01–M12 remain open technical scope items for any later design or construction work; their status limits technical claims but does not prevent review of this schematic concept. Its D3.5 sanitary reference is historical; Sanitary D3.6 is the current note.</a:t>
            </a:r>
          </a:p>
        </p:txBody>
      </p:sp>
      <p:sp>
        <p:nvSpPr>
          <p:cNvPr id="5" name="TextBox 4"/>
          <p:cNvSpPr txBox="1"/>
          <p:nvPr/>
        </p:nvSpPr>
        <p:spPr>
          <a:xfrm>
            <a:off x="868680" y="6263640"/>
            <a:ext cx="10774680" cy="274320"/>
          </a:xfrm>
          <a:prstGeom prst="rect">
            <a:avLst/>
          </a:prstGeom>
          <a:noFill/>
        </p:spPr>
        <p:txBody>
          <a:bodyPr wrap="square" rIns="73152" tIns="36576" bIns="36576" anchor="ctr">
            <a:spAutoFit/>
          </a:bodyPr>
          <a:lstStyle/>
          <a:p>
            <a:pPr algn="l">
              <a:spcAft>
                <a:spcPts val="500"/>
              </a:spcAft>
              <a:defRPr sz="800" b="1">
                <a:solidFill>
                  <a:srgbClr val="5F6C70"/>
                </a:solidFill>
                <a:latin typeface="Aptos"/>
              </a:defRPr>
            </a:pPr>
            <a:r>
              <a:t>LINDE  ·  DECISION REVIEW  ·  9 OCT 2026  ·  NOT FOR CONSTRUCTION</a:t>
            </a:r>
          </a:p>
        </p:txBody>
      </p:sp>
      <p:pic>
        <p:nvPicPr>
          <p:cNvPr id="6" name="Picture 5" descr="linde-logo.png"/>
          <p:cNvPicPr>
            <a:picLocks noChangeAspect="1"/>
          </p:cNvPicPr>
          <p:nvPr/>
        </p:nvPicPr>
        <p:blipFill>
          <a:blip r:embed="rId2"/>
          <a:stretch>
            <a:fillRect/>
          </a:stretch>
        </p:blipFill>
        <p:spPr>
          <a:xfrm>
            <a:off x="11094720" y="6291072"/>
            <a:ext cx="786384" cy="39319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F1EA"/>
        </a:solidFill>
        <a:effectLst/>
      </p:bgPr>
    </p:bg>
    <p:spTree>
      <p:nvGrpSpPr>
        <p:cNvPr id="1" name=""/>
        <p:cNvGrpSpPr/>
        <p:nvPr/>
      </p:nvGrpSpPr>
      <p:grpSpPr>
        <a:xfrm>
          <a:off x="0" y="0"/>
          <a:ext cx="0" cy="0"/>
          <a:chOff x="0" y="0"/>
          <a:chExt cx="0" cy="0"/>
        </a:xfrm>
      </p:grpSpPr>
      <p:sp>
        <p:nvSpPr>
          <p:cNvPr id="2" name="Rectangle 1"/>
          <p:cNvSpPr/>
          <p:nvPr/>
        </p:nvSpPr>
        <p:spPr>
          <a:xfrm>
            <a:off x="411480" y="411480"/>
            <a:ext cx="109728" cy="6035040"/>
          </a:xfrm>
          <a:prstGeom prst="rect">
            <a:avLst/>
          </a:prstGeom>
          <a:solidFill>
            <a:srgbClr val="0879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594360"/>
            <a:ext cx="10866120" cy="1463040"/>
          </a:xfrm>
          <a:prstGeom prst="rect">
            <a:avLst/>
          </a:prstGeom>
          <a:noFill/>
        </p:spPr>
        <p:txBody>
          <a:bodyPr wrap="square" rIns="73152" tIns="36576" bIns="36576" anchor="ctr">
            <a:spAutoFit/>
          </a:bodyPr>
          <a:lstStyle/>
          <a:p>
            <a:pPr algn="l">
              <a:spcAft>
                <a:spcPts val="500"/>
              </a:spcAft>
              <a:defRPr sz="2800" b="1">
                <a:solidFill>
                  <a:srgbClr val="075783"/>
                </a:solidFill>
                <a:latin typeface="Aptos"/>
              </a:defRPr>
            </a:pPr>
            <a:r>
              <a:t>Restroom interface and R4B</a:t>
            </a:r>
          </a:p>
        </p:txBody>
      </p:sp>
      <p:sp>
        <p:nvSpPr>
          <p:cNvPr id="4" name="TextBox 3"/>
          <p:cNvSpPr txBox="1"/>
          <p:nvPr/>
        </p:nvSpPr>
        <p:spPr>
          <a:xfrm>
            <a:off x="841248" y="1874519"/>
            <a:ext cx="10509504" cy="3474720"/>
          </a:xfrm>
          <a:prstGeom prst="rect">
            <a:avLst/>
          </a:prstGeom>
          <a:noFill/>
        </p:spPr>
        <p:txBody>
          <a:bodyPr wrap="square" rIns="73152" tIns="36576" bIns="36576" anchor="ctr">
            <a:spAutoFit/>
          </a:bodyPr>
          <a:lstStyle/>
          <a:p>
            <a:pPr algn="l">
              <a:spcAft>
                <a:spcPts val="500"/>
              </a:spcAft>
              <a:defRPr sz="1300" b="0">
                <a:solidFill>
                  <a:srgbClr val="1A252A"/>
                </a:solidFill>
                <a:latin typeface="Aptos"/>
              </a:defRPr>
            </a:pPr>
            <a:r>
              <a:t>Sanitary D3.6 proposes moving one retained basin station from the S13/open-office area to S04. The room schedule lists eight restroom basins versus seven in the earlier concept; the change is a reassignment, not an added purchase. Separately, the accepted cost addendum reconciles the estimate to six new basins plus two existing S04 basins retained and rehosted. The S06 kitchenette service sink is separate. Services, support, usable clearances and field conditions remain to be verified.</a:t>
            </a:r>
          </a:p>
        </p:txBody>
      </p:sp>
      <p:sp>
        <p:nvSpPr>
          <p:cNvPr id="5" name="TextBox 4"/>
          <p:cNvSpPr txBox="1"/>
          <p:nvPr/>
        </p:nvSpPr>
        <p:spPr>
          <a:xfrm>
            <a:off x="868680" y="6263640"/>
            <a:ext cx="10774680" cy="274320"/>
          </a:xfrm>
          <a:prstGeom prst="rect">
            <a:avLst/>
          </a:prstGeom>
          <a:noFill/>
        </p:spPr>
        <p:txBody>
          <a:bodyPr wrap="square" rIns="73152" tIns="36576" bIns="36576" anchor="ctr">
            <a:spAutoFit/>
          </a:bodyPr>
          <a:lstStyle/>
          <a:p>
            <a:pPr algn="l">
              <a:spcAft>
                <a:spcPts val="500"/>
              </a:spcAft>
              <a:defRPr sz="800" b="1">
                <a:solidFill>
                  <a:srgbClr val="5F6C70"/>
                </a:solidFill>
                <a:latin typeface="Aptos"/>
              </a:defRPr>
            </a:pPr>
            <a:r>
              <a:t>LINDE  ·  DECISION REVIEW  ·  9 OCT 2026  ·  NOT FOR CONSTRUCTION</a:t>
            </a:r>
          </a:p>
        </p:txBody>
      </p:sp>
      <p:pic>
        <p:nvPicPr>
          <p:cNvPr id="6" name="Picture 5" descr="linde-logo.png"/>
          <p:cNvPicPr>
            <a:picLocks noChangeAspect="1"/>
          </p:cNvPicPr>
          <p:nvPr/>
        </p:nvPicPr>
        <p:blipFill>
          <a:blip r:embed="rId2"/>
          <a:stretch>
            <a:fillRect/>
          </a:stretch>
        </p:blipFill>
        <p:spPr>
          <a:xfrm>
            <a:off x="11094720" y="6291072"/>
            <a:ext cx="786384" cy="39319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F1EA"/>
        </a:solidFill>
        <a:effectLst/>
      </p:bgPr>
    </p:bg>
    <p:spTree>
      <p:nvGrpSpPr>
        <p:cNvPr id="1" name=""/>
        <p:cNvGrpSpPr/>
        <p:nvPr/>
      </p:nvGrpSpPr>
      <p:grpSpPr>
        <a:xfrm>
          <a:off x="0" y="0"/>
          <a:ext cx="0" cy="0"/>
          <a:chOff x="0" y="0"/>
          <a:chExt cx="0" cy="0"/>
        </a:xfrm>
      </p:grpSpPr>
      <p:sp>
        <p:nvSpPr>
          <p:cNvPr id="2" name="Rectangle 1"/>
          <p:cNvSpPr/>
          <p:nvPr/>
        </p:nvSpPr>
        <p:spPr>
          <a:xfrm>
            <a:off x="411480" y="411480"/>
            <a:ext cx="109728" cy="6035040"/>
          </a:xfrm>
          <a:prstGeom prst="rect">
            <a:avLst/>
          </a:prstGeom>
          <a:solidFill>
            <a:srgbClr val="0879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594360"/>
            <a:ext cx="10866120" cy="615553"/>
          </a:xfrm>
          <a:prstGeom prst="rect">
            <a:avLst/>
          </a:prstGeom>
          <a:noFill/>
        </p:spPr>
        <p:txBody>
          <a:bodyPr wrap="square" rIns="73152" tIns="36576" bIns="36576" anchor="ctr">
            <a:spAutoFit/>
          </a:bodyPr>
          <a:lstStyle/>
          <a:p>
            <a:pPr algn="l">
              <a:spcAft>
                <a:spcPts val="500"/>
              </a:spcAft>
              <a:defRPr sz="2800" b="1">
                <a:solidFill>
                  <a:srgbClr val="075783"/>
                </a:solidFill>
                <a:latin typeface="Aptos"/>
              </a:defRPr>
            </a:pPr>
            <a:r>
              <a:t>Film and interactive web model</a:t>
            </a:r>
            <a:endParaRPr/>
          </a:p>
        </p:txBody>
      </p:sp>
      <p:sp>
        <p:nvSpPr>
          <p:cNvPr id="4" name="TextBox 3"/>
          <p:cNvSpPr txBox="1"/>
          <p:nvPr/>
        </p:nvSpPr>
        <p:spPr>
          <a:xfrm>
            <a:off x="841248" y="1874519"/>
            <a:ext cx="4069080" cy="3566160"/>
          </a:xfrm>
          <a:prstGeom prst="rect">
            <a:avLst/>
          </a:prstGeom>
          <a:noFill/>
        </p:spPr>
        <p:txBody>
          <a:bodyPr wrap="square" rIns="73152" tIns="36576" bIns="36576" anchor="ctr">
            <a:spAutoFit/>
          </a:bodyPr>
          <a:lstStyle/>
          <a:p>
            <a:pPr algn="l">
              <a:spcAft>
                <a:spcPts val="500"/>
              </a:spcAft>
              <a:defRPr sz="1600" b="0">
                <a:solidFill>
                  <a:srgbClr val="1A252A"/>
                </a:solidFill>
                <a:latin typeface="Aptos"/>
              </a:defRPr>
            </a:pPr>
            <a:r>
              <a:t>The 44-second film uses editorial motion over four stills; it is not a continuous 3D walkthrough.</a:t>
            </a:r>
          </a:p>
          <a:p>
            <a:pPr algn="l">
              <a:spcAft>
                <a:spcPts val="500"/>
              </a:spcAft>
              <a:defRPr sz="1600" b="0">
                <a:solidFill>
                  <a:srgbClr val="1A252A"/>
                </a:solidFill>
                <a:latin typeface="Aptos"/>
              </a:defRPr>
            </a:pPr>
          </a:p>
          <a:p>
            <a:pPr algn="l">
              <a:spcAft>
                <a:spcPts val="500"/>
              </a:spcAft>
              <a:defRPr sz="1600" b="0">
                <a:solidFill>
                  <a:srgbClr val="1A252A"/>
                </a:solidFill>
                <a:latin typeface="Aptos"/>
              </a:defRPr>
            </a:pPr>
            <a:r>
              <a:t>The separate interactive R4B web model supports conceptual visual coordination only.</a:t>
            </a:r>
          </a:p>
        </p:txBody>
      </p:sp>
      <p:sp>
        <p:nvSpPr>
          <p:cNvPr id="5" name="TextBox 4"/>
          <p:cNvSpPr txBox="1"/>
          <p:nvPr/>
        </p:nvSpPr>
        <p:spPr>
          <a:xfrm>
            <a:off x="868680" y="6263640"/>
            <a:ext cx="10774680" cy="274320"/>
          </a:xfrm>
          <a:prstGeom prst="rect">
            <a:avLst/>
          </a:prstGeom>
          <a:noFill/>
        </p:spPr>
        <p:txBody>
          <a:bodyPr wrap="square" rIns="73152" tIns="36576" bIns="36576" anchor="ctr">
            <a:spAutoFit/>
          </a:bodyPr>
          <a:lstStyle/>
          <a:p>
            <a:pPr algn="l">
              <a:spcAft>
                <a:spcPts val="500"/>
              </a:spcAft>
              <a:defRPr sz="800" b="1">
                <a:solidFill>
                  <a:srgbClr val="5F6C70"/>
                </a:solidFill>
                <a:latin typeface="Aptos"/>
              </a:defRPr>
            </a:pPr>
            <a:r>
              <a:t>LINDE  ·  DECISION REVIEW  ·  9 OCT 2026  ·  NOT FOR CONSTRUCTION</a:t>
            </a:r>
          </a:p>
        </p:txBody>
      </p:sp>
      <p:pic>
        <p:nvPicPr>
          <p:cNvPr id="6" name="Linde_Office_Interior_Concept_44s_EN.mp4">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4"/>
          <a:stretch>
            <a:fillRect/>
          </a:stretch>
        </p:blipFill>
        <p:spPr>
          <a:xfrm>
            <a:off x="5166360" y="1965960"/>
            <a:ext cx="5989320" cy="3374136"/>
          </a:xfrm>
          <a:prstGeom prst="rect">
            <a:avLst/>
          </a:prstGeom>
        </p:spPr>
      </p:pic>
      <p:pic>
        <p:nvPicPr>
          <p:cNvPr id="7" name="Picture 6" descr="linde-logo.png"/>
          <p:cNvPicPr>
            <a:picLocks noChangeAspect="1"/>
          </p:cNvPicPr>
          <p:nvPr/>
        </p:nvPicPr>
        <p:blipFill>
          <a:blip r:embed="rId5"/>
          <a:stretch>
            <a:fillRect/>
          </a:stretch>
        </p:blipFill>
        <p:spPr>
          <a:xfrm>
            <a:off x="11094720" y="6291072"/>
            <a:ext cx="786384" cy="393192"/>
          </a:xfrm>
          <a:prstGeom prst="rect">
            <a:avLst/>
          </a:prstGeom>
        </p:spPr>
      </p:pic>
    </p:spTree>
  </p:cSld>
  <p:clrMapOvr>
    <a:masterClrMapping/>
  </p:clrMapOvr>
  <p:timing>
    <p:tnLst>
      <p:par>
        <p:cTn id="1" dur="indefinite" restart="never" nodeType="tmRoot">
          <p:childTnLst>
            <p:video>
              <p:cMediaNode vol="80000">
                <p:cTn id="2" fill="hold" display="0">
                  <p:stCondLst>
                    <p:cond delay="indefinite"/>
                  </p:stCondLst>
                </p:cTn>
                <p:tgtEl>
                  <p:spTgt spid="6"/>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3F1EA"/>
        </a:solidFill>
        <a:effectLst/>
      </p:bgPr>
    </p:bg>
    <p:spTree>
      <p:nvGrpSpPr>
        <p:cNvPr id="1" name=""/>
        <p:cNvGrpSpPr/>
        <p:nvPr/>
      </p:nvGrpSpPr>
      <p:grpSpPr>
        <a:xfrm>
          <a:off x="0" y="0"/>
          <a:ext cx="0" cy="0"/>
          <a:chOff x="0" y="0"/>
          <a:chExt cx="0" cy="0"/>
        </a:xfrm>
      </p:grpSpPr>
      <p:sp>
        <p:nvSpPr>
          <p:cNvPr id="2" name="Rectangle 1"/>
          <p:cNvSpPr/>
          <p:nvPr/>
        </p:nvSpPr>
        <p:spPr>
          <a:xfrm>
            <a:off x="411480" y="411480"/>
            <a:ext cx="109728" cy="6035040"/>
          </a:xfrm>
          <a:prstGeom prst="rect">
            <a:avLst/>
          </a:prstGeom>
          <a:solidFill>
            <a:srgbClr val="0879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594360"/>
            <a:ext cx="10866120" cy="1463040"/>
          </a:xfrm>
          <a:prstGeom prst="rect">
            <a:avLst/>
          </a:prstGeom>
          <a:noFill/>
        </p:spPr>
        <p:txBody>
          <a:bodyPr wrap="square" rIns="73152" tIns="36576" bIns="36576" anchor="ctr">
            <a:spAutoFit/>
          </a:bodyPr>
          <a:lstStyle/>
          <a:p>
            <a:pPr algn="l">
              <a:spcAft>
                <a:spcPts val="500"/>
              </a:spcAft>
              <a:defRPr sz="2800" b="1">
                <a:solidFill>
                  <a:srgbClr val="075783"/>
                </a:solidFill>
                <a:latin typeface="Aptos"/>
              </a:defRPr>
            </a:pPr>
            <a:r>
              <a:t>Package and next decision</a:t>
            </a:r>
          </a:p>
        </p:txBody>
      </p:sp>
      <p:sp>
        <p:nvSpPr>
          <p:cNvPr id="4" name="TextBox 3"/>
          <p:cNvSpPr txBox="1"/>
          <p:nvPr/>
        </p:nvSpPr>
        <p:spPr>
          <a:xfrm>
            <a:off x="841248" y="1874519"/>
            <a:ext cx="10509504" cy="3977639"/>
          </a:xfrm>
          <a:prstGeom prst="rect">
            <a:avLst/>
          </a:prstGeom>
          <a:noFill/>
        </p:spPr>
        <p:txBody>
          <a:bodyPr wrap="square" rIns="73152" tIns="36576" bIns="36576" anchor="ctr">
            <a:spAutoFit/>
          </a:bodyPr>
          <a:lstStyle/>
          <a:p>
            <a:pPr algn="l">
              <a:spcAft>
                <a:spcPts val="500"/>
              </a:spcAft>
              <a:defRPr sz="1500" b="0">
                <a:solidFill>
                  <a:srgbClr val="1A252A"/>
                </a:solidFill>
                <a:latin typeface="Aptos"/>
              </a:defRPr>
            </a:pPr>
            <a:r>
              <a:t>Decision report · editable and PDF</a:t>
            </a:r>
          </a:p>
          <a:p>
            <a:pPr algn="l">
              <a:spcAft>
                <a:spcPts val="500"/>
              </a:spcAft>
              <a:defRPr sz="1500" b="0">
                <a:solidFill>
                  <a:srgbClr val="1A252A"/>
                </a:solidFill>
                <a:latin typeface="Aptos"/>
              </a:defRPr>
            </a:pPr>
            <a:r>
              <a:t>Decision presentation · editable and PDF</a:t>
            </a:r>
          </a:p>
          <a:p>
            <a:pPr algn="l">
              <a:spcAft>
                <a:spcPts val="500"/>
              </a:spcAft>
              <a:defRPr sz="1500" b="0">
                <a:solidFill>
                  <a:srgbClr val="1A252A"/>
                </a:solidFill>
                <a:latin typeface="Aptos"/>
              </a:defRPr>
            </a:pPr>
            <a:r>
              <a:t>Review guide · editable and PDF</a:t>
            </a:r>
          </a:p>
          <a:p>
            <a:pPr algn="l">
              <a:spcAft>
                <a:spcPts val="500"/>
              </a:spcAft>
              <a:defRPr sz="1500" b="0">
                <a:solidFill>
                  <a:srgbClr val="1A252A"/>
                </a:solidFill>
                <a:latin typeface="Aptos"/>
              </a:defRPr>
            </a:pPr>
            <a:r>
              <a:t>Current technical notes and R4B addenda</a:t>
            </a:r>
          </a:p>
          <a:p>
            <a:pPr algn="l">
              <a:spcAft>
                <a:spcPts val="500"/>
              </a:spcAft>
              <a:defRPr sz="1500" b="0">
                <a:solidFill>
                  <a:srgbClr val="1A252A"/>
                </a:solidFill>
                <a:latin typeface="Aptos"/>
              </a:defRPr>
            </a:pPr>
            <a:r>
              <a:t>R08 cost workbooks, estimate basis + coverage addendum</a:t>
            </a:r>
          </a:p>
          <a:p>
            <a:pPr algn="l">
              <a:spcAft>
                <a:spcPts val="500"/>
              </a:spcAft>
              <a:defRPr sz="1500" b="0">
                <a:solidFill>
                  <a:srgbClr val="1A252A"/>
                </a:solidFill>
                <a:latin typeface="Aptos"/>
              </a:defRPr>
            </a:pPr>
            <a:r>
              <a:t>R09 schedule PDF/XML/basis</a:t>
            </a:r>
          </a:p>
          <a:p>
            <a:pPr algn="l">
              <a:spcAft>
                <a:spcPts val="500"/>
              </a:spcAft>
              <a:defRPr sz="1500" b="0">
                <a:solidFill>
                  <a:srgbClr val="1A252A"/>
                </a:solidFill>
                <a:latin typeface="Aptos"/>
              </a:defRPr>
            </a:pPr>
            <a:r>
              <a:t>R4B web GLB + supplied handoff</a:t>
            </a:r>
          </a:p>
          <a:p>
            <a:pPr algn="l">
              <a:spcAft>
                <a:spcPts val="500"/>
              </a:spcAft>
              <a:defRPr sz="1500" b="0">
                <a:solidFill>
                  <a:srgbClr val="1A252A"/>
                </a:solidFill>
                <a:latin typeface="Aptos"/>
              </a:defRPr>
            </a:pPr>
            <a:r>
              <a:t>Four stills + 44-second film</a:t>
            </a:r>
          </a:p>
          <a:p>
            <a:pPr algn="l">
              <a:spcAft>
                <a:spcPts val="500"/>
              </a:spcAft>
              <a:defRPr sz="1500" b="0">
                <a:solidFill>
                  <a:srgbClr val="1A252A"/>
                </a:solidFill>
                <a:latin typeface="Aptos"/>
              </a:defRPr>
            </a:pPr>
          </a:p>
          <a:p>
            <a:pPr algn="l">
              <a:spcAft>
                <a:spcPts val="500"/>
              </a:spcAft>
              <a:defRPr sz="1500" b="0">
                <a:solidFill>
                  <a:srgbClr val="1A252A"/>
                </a:solidFill>
                <a:latin typeface="Aptos"/>
              </a:defRPr>
            </a:pPr>
            <a:r>
              <a:t>Decision for review: proceed to measured validation and scope closure before procurement?</a:t>
            </a:r>
          </a:p>
        </p:txBody>
      </p:sp>
      <p:sp>
        <p:nvSpPr>
          <p:cNvPr id="5" name="TextBox 4"/>
          <p:cNvSpPr txBox="1"/>
          <p:nvPr/>
        </p:nvSpPr>
        <p:spPr>
          <a:xfrm>
            <a:off x="868680" y="6263640"/>
            <a:ext cx="10774680" cy="274320"/>
          </a:xfrm>
          <a:prstGeom prst="rect">
            <a:avLst/>
          </a:prstGeom>
          <a:noFill/>
        </p:spPr>
        <p:txBody>
          <a:bodyPr wrap="square" rIns="73152" tIns="36576" bIns="36576" anchor="ctr">
            <a:spAutoFit/>
          </a:bodyPr>
          <a:lstStyle/>
          <a:p>
            <a:pPr algn="l">
              <a:spcAft>
                <a:spcPts val="500"/>
              </a:spcAft>
              <a:defRPr sz="800" b="1">
                <a:solidFill>
                  <a:srgbClr val="5F6C70"/>
                </a:solidFill>
                <a:latin typeface="Aptos"/>
              </a:defRPr>
            </a:pPr>
            <a:r>
              <a:t>LINDE  ·  DECISION REVIEW  ·  9 OCT 2026  ·  NOT FOR CONSTRUCTION</a:t>
            </a:r>
          </a:p>
        </p:txBody>
      </p:sp>
      <p:pic>
        <p:nvPicPr>
          <p:cNvPr id="6" name="Picture 5" descr="linde-logo.png"/>
          <p:cNvPicPr>
            <a:picLocks noChangeAspect="1"/>
          </p:cNvPicPr>
          <p:nvPr/>
        </p:nvPicPr>
        <p:blipFill>
          <a:blip r:embed="rId2"/>
          <a:stretch>
            <a:fillRect/>
          </a:stretch>
        </p:blipFill>
        <p:spPr>
          <a:xfrm>
            <a:off x="11094720" y="6291072"/>
            <a:ext cx="786384" cy="393192"/>
          </a:xfrm>
          <a:prstGeom prst="rect">
            <a:avLst/>
          </a:prstGeom>
        </p:spPr>
      </p:pic>
    </p:spTree>
    <p:extLst>
      <p:ext uri="{BB962C8B-B14F-4D97-AF65-F5344CB8AC3E}">
        <p14:creationId xmlns:p14="http://schemas.microsoft.com/office/powerpoint/2010/main" val="2694285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F1EA"/>
        </a:solidFill>
        <a:effectLst/>
      </p:bgPr>
    </p:bg>
    <p:spTree>
      <p:nvGrpSpPr>
        <p:cNvPr id="1" name=""/>
        <p:cNvGrpSpPr/>
        <p:nvPr/>
      </p:nvGrpSpPr>
      <p:grpSpPr>
        <a:xfrm>
          <a:off x="0" y="0"/>
          <a:ext cx="0" cy="0"/>
          <a:chOff x="0" y="0"/>
          <a:chExt cx="0" cy="0"/>
        </a:xfrm>
      </p:grpSpPr>
      <p:sp>
        <p:nvSpPr>
          <p:cNvPr id="2" name="Rectangle 1"/>
          <p:cNvSpPr/>
          <p:nvPr/>
        </p:nvSpPr>
        <p:spPr>
          <a:xfrm>
            <a:off x="411480" y="411480"/>
            <a:ext cx="109728" cy="6035040"/>
          </a:xfrm>
          <a:prstGeom prst="rect">
            <a:avLst/>
          </a:prstGeom>
          <a:solidFill>
            <a:srgbClr val="0879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594360"/>
            <a:ext cx="10866120" cy="1463040"/>
          </a:xfrm>
          <a:prstGeom prst="rect">
            <a:avLst/>
          </a:prstGeom>
          <a:noFill/>
        </p:spPr>
        <p:txBody>
          <a:bodyPr wrap="square" rIns="73152" tIns="36576" bIns="36576" anchor="ctr">
            <a:spAutoFit/>
          </a:bodyPr>
          <a:lstStyle/>
          <a:p>
            <a:pPr algn="l">
              <a:spcAft>
                <a:spcPts val="500"/>
              </a:spcAft>
              <a:defRPr sz="2800" b="1">
                <a:solidFill>
                  <a:srgbClr val="075783"/>
                </a:solidFill>
                <a:latin typeface="Aptos"/>
              </a:defRPr>
            </a:pPr>
            <a:r>
              <a:t>Decision premise</a:t>
            </a:r>
          </a:p>
        </p:txBody>
      </p:sp>
      <p:sp>
        <p:nvSpPr>
          <p:cNvPr id="4" name="TextBox 3"/>
          <p:cNvSpPr txBox="1"/>
          <p:nvPr/>
        </p:nvSpPr>
        <p:spPr>
          <a:xfrm>
            <a:off x="841248" y="1874519"/>
            <a:ext cx="10509504" cy="3474720"/>
          </a:xfrm>
          <a:prstGeom prst="rect">
            <a:avLst/>
          </a:prstGeom>
          <a:noFill/>
        </p:spPr>
        <p:txBody>
          <a:bodyPr wrap="square" rIns="73152" tIns="36576" bIns="36576" anchor="ctr">
            <a:spAutoFit/>
          </a:bodyPr>
          <a:lstStyle/>
          <a:p>
            <a:pPr algn="l">
              <a:spcAft>
                <a:spcPts val="500"/>
              </a:spcAft>
              <a:defRPr sz="1800" b="0">
                <a:solidFill>
                  <a:srgbClr val="1A252A"/>
                </a:solidFill>
                <a:latin typeface="Aptos"/>
              </a:defRPr>
            </a:pPr>
            <a:r>
              <a:t>This package describes one schematic interior refresh, not alternative designs.</a:t>
            </a:r>
          </a:p>
          <a:p>
            <a:pPr algn="l">
              <a:spcAft>
                <a:spcPts val="500"/>
              </a:spcAft>
              <a:defRPr sz="1800" b="0">
                <a:solidFill>
                  <a:srgbClr val="1A252A"/>
                </a:solidFill>
                <a:latin typeface="Aptos"/>
              </a:defRPr>
            </a:pPr>
          </a:p>
          <a:p>
            <a:pPr algn="l">
              <a:spcAft>
                <a:spcPts val="500"/>
              </a:spcAft>
              <a:defRPr sz="1800" b="0">
                <a:solidFill>
                  <a:srgbClr val="1A252A"/>
                </a:solidFill>
                <a:latin typeface="Aptos"/>
              </a:defRPr>
            </a:pPr>
            <a:r>
              <a:t>The decision at this stage is whether to commission measured validation and close open scope. The base and sensitivity are conceptual allowances, not an all-in construction budget.</a:t>
            </a:r>
          </a:p>
        </p:txBody>
      </p:sp>
      <p:sp>
        <p:nvSpPr>
          <p:cNvPr id="5" name="TextBox 4"/>
          <p:cNvSpPr txBox="1"/>
          <p:nvPr/>
        </p:nvSpPr>
        <p:spPr>
          <a:xfrm>
            <a:off x="868680" y="6263640"/>
            <a:ext cx="10774680" cy="274320"/>
          </a:xfrm>
          <a:prstGeom prst="rect">
            <a:avLst/>
          </a:prstGeom>
          <a:noFill/>
        </p:spPr>
        <p:txBody>
          <a:bodyPr wrap="square" rIns="73152" tIns="36576" bIns="36576" anchor="ctr">
            <a:spAutoFit/>
          </a:bodyPr>
          <a:lstStyle/>
          <a:p>
            <a:pPr algn="l">
              <a:spcAft>
                <a:spcPts val="500"/>
              </a:spcAft>
              <a:defRPr sz="800" b="1">
                <a:solidFill>
                  <a:srgbClr val="5F6C70"/>
                </a:solidFill>
                <a:latin typeface="Aptos"/>
              </a:defRPr>
            </a:pPr>
            <a:r>
              <a:t>LINDE  ·  DECISION REVIEW  ·  9 OCT 2026  ·  NOT FOR CONSTRUCTION</a:t>
            </a:r>
          </a:p>
        </p:txBody>
      </p:sp>
      <p:pic>
        <p:nvPicPr>
          <p:cNvPr id="6" name="Picture 5" descr="linde-logo.png"/>
          <p:cNvPicPr>
            <a:picLocks noChangeAspect="1"/>
          </p:cNvPicPr>
          <p:nvPr/>
        </p:nvPicPr>
        <p:blipFill>
          <a:blip r:embed="rId2"/>
          <a:stretch>
            <a:fillRect/>
          </a:stretch>
        </p:blipFill>
        <p:spPr>
          <a:xfrm>
            <a:off x="11094720" y="6291072"/>
            <a:ext cx="786384" cy="39319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3F1EA"/>
        </a:solidFill>
        <a:effectLst/>
      </p:bgPr>
    </p:bg>
    <p:spTree>
      <p:nvGrpSpPr>
        <p:cNvPr id="1" name=""/>
        <p:cNvGrpSpPr/>
        <p:nvPr/>
      </p:nvGrpSpPr>
      <p:grpSpPr>
        <a:xfrm>
          <a:off x="0" y="0"/>
          <a:ext cx="0" cy="0"/>
          <a:chOff x="0" y="0"/>
          <a:chExt cx="0" cy="0"/>
        </a:xfrm>
      </p:grpSpPr>
      <p:sp>
        <p:nvSpPr>
          <p:cNvPr id="2" name="Rectangle 1"/>
          <p:cNvSpPr/>
          <p:nvPr/>
        </p:nvSpPr>
        <p:spPr>
          <a:xfrm>
            <a:off x="411480" y="411480"/>
            <a:ext cx="109728" cy="6035040"/>
          </a:xfrm>
          <a:prstGeom prst="rect">
            <a:avLst/>
          </a:prstGeom>
          <a:solidFill>
            <a:srgbClr val="0879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594360"/>
            <a:ext cx="10866120" cy="1463040"/>
          </a:xfrm>
          <a:prstGeom prst="rect">
            <a:avLst/>
          </a:prstGeom>
          <a:noFill/>
        </p:spPr>
        <p:txBody>
          <a:bodyPr wrap="square" rIns="73152" tIns="36576" bIns="36576" anchor="ctr">
            <a:spAutoFit/>
          </a:bodyPr>
          <a:lstStyle/>
          <a:p>
            <a:pPr algn="l">
              <a:spcAft>
                <a:spcPts val="500"/>
              </a:spcAft>
              <a:defRPr sz="2800" b="1">
                <a:solidFill>
                  <a:srgbClr val="075783"/>
                </a:solidFill>
                <a:latin typeface="Aptos"/>
              </a:defRPr>
            </a:pPr>
            <a:r>
              <a:t>Fit and quantity basis</a:t>
            </a:r>
          </a:p>
        </p:txBody>
      </p:sp>
      <p:sp>
        <p:nvSpPr>
          <p:cNvPr id="4" name="TextBox 3"/>
          <p:cNvSpPr txBox="1"/>
          <p:nvPr/>
        </p:nvSpPr>
        <p:spPr>
          <a:xfrm>
            <a:off x="841248" y="1874519"/>
            <a:ext cx="10509504" cy="3474720"/>
          </a:xfrm>
          <a:prstGeom prst="rect">
            <a:avLst/>
          </a:prstGeom>
          <a:noFill/>
        </p:spPr>
        <p:txBody>
          <a:bodyPr wrap="square" rIns="73152" tIns="36576" bIns="36576" anchor="ctr">
            <a:spAutoFit/>
          </a:bodyPr>
          <a:lstStyle/>
          <a:p>
            <a:pPr algn="l">
              <a:spcAft>
                <a:spcPts val="500"/>
              </a:spcAft>
              <a:defRPr sz="1600" b="0">
                <a:solidFill>
                  <a:srgbClr val="1A252A"/>
                </a:solidFill>
                <a:latin typeface="Aptos"/>
              </a:defRPr>
            </a:pPr>
            <a:r>
              <a:t>Area proxies: 415.155 m² architectural schedule · 415.157 m² R08 estimate (0.002 m² displayed difference)</a:t>
            </a:r>
          </a:p>
          <a:p>
            <a:pPr algn="l">
              <a:spcAft>
                <a:spcPts val="500"/>
              </a:spcAft>
              <a:defRPr sz="1600" b="0">
                <a:solidFill>
                  <a:srgbClr val="1A252A"/>
                </a:solidFill>
                <a:latin typeface="Aptos"/>
              </a:defRPr>
            </a:pPr>
            <a:r>
              <a:t>Workpoints / task chairs: 35 represented · 34 new S13 chairs + 1 S08 chair reused subject to field check</a:t>
            </a:r>
          </a:p>
          <a:p>
            <a:pPr algn="l">
              <a:spcAft>
                <a:spcPts val="500"/>
              </a:spcAft>
              <a:defRPr sz="1600" b="0">
                <a:solidFill>
                  <a:srgbClr val="1A252A"/>
                </a:solidFill>
                <a:latin typeface="Aptos"/>
              </a:defRPr>
            </a:pPr>
            <a:r>
              <a:t>Data: 34 new Cat6A drops + 1 existing S08 connection assumed, subject to field check</a:t>
            </a:r>
          </a:p>
          <a:p>
            <a:pPr algn="l">
              <a:spcAft>
                <a:spcPts val="500"/>
              </a:spcAft>
              <a:defRPr sz="1600" b="0">
                <a:solidFill>
                  <a:srgbClr val="1A252A"/>
                </a:solidFill>
                <a:latin typeface="Aptos"/>
              </a:defRPr>
            </a:pPr>
            <a:r>
              <a:t>S08 desk: new supply in existing two-desk allowance; visitor chairs are separate</a:t>
            </a:r>
          </a:p>
          <a:p>
            <a:pPr algn="l">
              <a:spcAft>
                <a:spcPts val="500"/>
              </a:spcAft>
              <a:defRPr sz="1600" b="0">
                <a:solidFill>
                  <a:srgbClr val="1A252A"/>
                </a:solidFill>
                <a:latin typeface="Aptos"/>
              </a:defRPr>
            </a:pPr>
            <a:r>
              <a:t>Other seating: 28 seats in existing allowances</a:t>
            </a:r>
          </a:p>
          <a:p>
            <a:pPr algn="l">
              <a:spcAft>
                <a:spcPts val="500"/>
              </a:spcAft>
              <a:defRPr sz="1600" b="0">
                <a:solidFill>
                  <a:srgbClr val="1A252A"/>
                </a:solidFill>
                <a:latin typeface="Aptos"/>
              </a:defRPr>
            </a:pPr>
          </a:p>
          <a:p>
            <a:pPr algn="l">
              <a:spcAft>
                <a:spcPts val="500"/>
              </a:spcAft>
              <a:defRPr sz="1600" b="0">
                <a:solidFill>
                  <a:srgbClr val="1A252A"/>
                </a:solidFill>
                <a:latin typeface="Aptos"/>
              </a:defRPr>
            </a:pPr>
            <a:r>
              <a:t>69 assemblies · 146 resources · 64 panels · 30 m cold-water route · 18 m drainage route</a:t>
            </a:r>
          </a:p>
          <a:p>
            <a:pPr algn="l">
              <a:spcAft>
                <a:spcPts val="500"/>
              </a:spcAft>
              <a:defRPr sz="1600" b="0">
                <a:solidFill>
                  <a:srgbClr val="1A252A"/>
                </a:solidFill>
                <a:latin typeface="Aptos"/>
              </a:defRPr>
            </a:pPr>
            <a:r>
              <a:t>All are estimate assumptions, not measured procurement quantities or certified capacity.</a:t>
            </a:r>
          </a:p>
        </p:txBody>
      </p:sp>
      <p:sp>
        <p:nvSpPr>
          <p:cNvPr id="5" name="TextBox 4"/>
          <p:cNvSpPr txBox="1"/>
          <p:nvPr/>
        </p:nvSpPr>
        <p:spPr>
          <a:xfrm>
            <a:off x="868680" y="6263640"/>
            <a:ext cx="10774680" cy="274320"/>
          </a:xfrm>
          <a:prstGeom prst="rect">
            <a:avLst/>
          </a:prstGeom>
          <a:noFill/>
        </p:spPr>
        <p:txBody>
          <a:bodyPr wrap="square" rIns="73152" tIns="36576" bIns="36576" anchor="ctr">
            <a:spAutoFit/>
          </a:bodyPr>
          <a:lstStyle/>
          <a:p>
            <a:pPr algn="l">
              <a:spcAft>
                <a:spcPts val="500"/>
              </a:spcAft>
              <a:defRPr sz="800" b="1">
                <a:solidFill>
                  <a:srgbClr val="5F6C70"/>
                </a:solidFill>
                <a:latin typeface="Aptos"/>
              </a:defRPr>
            </a:pPr>
            <a:r>
              <a:t>LINDE  ·  DECISION REVIEW  ·  9 OCT 2026  ·  NOT FOR CONSTRUCTION</a:t>
            </a:r>
          </a:p>
        </p:txBody>
      </p:sp>
      <p:pic>
        <p:nvPicPr>
          <p:cNvPr id="6" name="Picture 5" descr="linde-logo.png"/>
          <p:cNvPicPr>
            <a:picLocks noChangeAspect="1"/>
          </p:cNvPicPr>
          <p:nvPr/>
        </p:nvPicPr>
        <p:blipFill>
          <a:blip r:embed="rId2"/>
          <a:stretch>
            <a:fillRect/>
          </a:stretch>
        </p:blipFill>
        <p:spPr>
          <a:xfrm>
            <a:off x="11094720" y="6291072"/>
            <a:ext cx="786384" cy="39319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F1EA"/>
        </a:solidFill>
        <a:effectLst/>
      </p:bgPr>
    </p:bg>
    <p:spTree>
      <p:nvGrpSpPr>
        <p:cNvPr id="1" name=""/>
        <p:cNvGrpSpPr/>
        <p:nvPr/>
      </p:nvGrpSpPr>
      <p:grpSpPr>
        <a:xfrm>
          <a:off x="0" y="0"/>
          <a:ext cx="0" cy="0"/>
          <a:chOff x="0" y="0"/>
          <a:chExt cx="0" cy="0"/>
        </a:xfrm>
      </p:grpSpPr>
      <p:sp>
        <p:nvSpPr>
          <p:cNvPr id="2" name="Rectangle 1"/>
          <p:cNvSpPr/>
          <p:nvPr/>
        </p:nvSpPr>
        <p:spPr>
          <a:xfrm>
            <a:off x="411480" y="411480"/>
            <a:ext cx="109728" cy="6035040"/>
          </a:xfrm>
          <a:prstGeom prst="rect">
            <a:avLst/>
          </a:prstGeom>
          <a:solidFill>
            <a:srgbClr val="0879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594360"/>
            <a:ext cx="10866120" cy="1463040"/>
          </a:xfrm>
          <a:prstGeom prst="rect">
            <a:avLst/>
          </a:prstGeom>
          <a:noFill/>
        </p:spPr>
        <p:txBody>
          <a:bodyPr wrap="square" rIns="73152" tIns="36576" bIns="36576" anchor="ctr">
            <a:spAutoFit/>
          </a:bodyPr>
          <a:lstStyle/>
          <a:p>
            <a:pPr algn="l">
              <a:spcAft>
                <a:spcPts val="500"/>
              </a:spcAft>
              <a:defRPr sz="2800" b="1">
                <a:solidFill>
                  <a:srgbClr val="075783"/>
                </a:solidFill>
                <a:latin typeface="Aptos"/>
              </a:defRPr>
            </a:pPr>
            <a:r>
              <a:t>Investment scenarios</a:t>
            </a:r>
          </a:p>
        </p:txBody>
      </p:sp>
      <p:sp>
        <p:nvSpPr>
          <p:cNvPr id="4" name="TextBox 3"/>
          <p:cNvSpPr txBox="1"/>
          <p:nvPr/>
        </p:nvSpPr>
        <p:spPr>
          <a:xfrm>
            <a:off x="841248" y="1874519"/>
            <a:ext cx="10509504" cy="3474720"/>
          </a:xfrm>
          <a:prstGeom prst="rect">
            <a:avLst/>
          </a:prstGeom>
          <a:noFill/>
        </p:spPr>
        <p:txBody>
          <a:bodyPr wrap="square" rIns="73152" tIns="36576" bIns="36576" anchor="ctr">
            <a:spAutoFit/>
          </a:bodyPr>
          <a:lstStyle/>
          <a:p>
            <a:pPr algn="l">
              <a:spcAft>
                <a:spcPts val="500"/>
              </a:spcAft>
              <a:defRPr sz="1600" b="0">
                <a:solidFill>
                  <a:srgbClr val="1A252A"/>
                </a:solidFill>
                <a:latin typeface="Aptos"/>
              </a:defRPr>
            </a:pPr>
          </a:p>
        </p:txBody>
      </p:sp>
      <p:sp>
        <p:nvSpPr>
          <p:cNvPr id="5" name="TextBox 4"/>
          <p:cNvSpPr txBox="1"/>
          <p:nvPr/>
        </p:nvSpPr>
        <p:spPr>
          <a:xfrm>
            <a:off x="868680" y="6263640"/>
            <a:ext cx="10774680" cy="274320"/>
          </a:xfrm>
          <a:prstGeom prst="rect">
            <a:avLst/>
          </a:prstGeom>
          <a:noFill/>
        </p:spPr>
        <p:txBody>
          <a:bodyPr wrap="square" rIns="73152" tIns="36576" bIns="36576" anchor="ctr">
            <a:spAutoFit/>
          </a:bodyPr>
          <a:lstStyle/>
          <a:p>
            <a:pPr algn="l">
              <a:spcAft>
                <a:spcPts val="500"/>
              </a:spcAft>
              <a:defRPr sz="800" b="1">
                <a:solidFill>
                  <a:srgbClr val="5F6C70"/>
                </a:solidFill>
                <a:latin typeface="Aptos"/>
              </a:defRPr>
            </a:pPr>
            <a:r>
              <a:t>LINDE  ·  DECISION REVIEW  ·  9 OCT 2026  ·  NOT FOR CONSTRUCTION</a:t>
            </a:r>
          </a:p>
        </p:txBody>
      </p:sp>
      <p:sp>
        <p:nvSpPr>
          <p:cNvPr id="6" name="Rounded Rectangle 5"/>
          <p:cNvSpPr/>
          <p:nvPr/>
        </p:nvSpPr>
        <p:spPr>
          <a:xfrm>
            <a:off x="1024128" y="2148840"/>
            <a:ext cx="4297680" cy="1417320"/>
          </a:xfrm>
          <a:prstGeom prst="roundRect">
            <a:avLst/>
          </a:prstGeom>
          <a:solidFill>
            <a:srgbClr val="075783"/>
          </a:solidFill>
          <a:ln>
            <a:solidFill>
              <a:srgbClr val="075783"/>
            </a:solidFill>
          </a:ln>
        </p:spPr>
        <p:style>
          <a:lnRef idx="1">
            <a:schemeClr val="accent1"/>
          </a:lnRef>
          <a:fillRef idx="3">
            <a:schemeClr val="accent1"/>
          </a:fillRef>
          <a:effectRef idx="2">
            <a:schemeClr val="accent1"/>
          </a:effectRef>
          <a:fontRef idx="minor">
            <a:schemeClr val="lt1"/>
          </a:fontRef>
        </p:style>
        <p:txBody>
          <a:bodyPr rtlCol="0" anchor="ctr" wrap="square" lIns="128016" rIns="128016" tIns="73152"/>
          <a:lstStyle/>
          <a:p>
            <a:pPr algn="ctr">
              <a:defRPr sz="1000" b="1">
                <a:solidFill>
                  <a:srgbClr val="FFFFFF"/>
                </a:solidFill>
                <a:latin typeface="Aptos"/>
              </a:defRPr>
            </a:pPr>
            <a:r>
              <a:t>REPORTED BASE</a:t>
            </a:r>
          </a:p>
          <a:p>
            <a:pPr algn="ctr">
              <a:defRPr sz="2400" b="1">
                <a:solidFill>
                  <a:srgbClr val="FFFFFF"/>
                </a:solidFill>
                <a:latin typeface="Aptos Display"/>
              </a:defRPr>
            </a:pPr>
            <a:r>
              <a:t>USD 75,304.53</a:t>
            </a:r>
          </a:p>
        </p:txBody>
      </p:sp>
      <p:sp>
        <p:nvSpPr>
          <p:cNvPr id="7" name="Rounded Rectangle 6"/>
          <p:cNvSpPr/>
          <p:nvPr/>
        </p:nvSpPr>
        <p:spPr>
          <a:xfrm>
            <a:off x="6839712" y="2148840"/>
            <a:ext cx="4297680" cy="1417320"/>
          </a:xfrm>
          <a:prstGeom prst="roundRect">
            <a:avLst/>
          </a:prstGeom>
          <a:solidFill>
            <a:srgbClr val="D9D5CC"/>
          </a:solidFill>
          <a:ln>
            <a:solidFill>
              <a:srgbClr val="D9D5CC"/>
            </a:solidFill>
          </a:ln>
        </p:spPr>
        <p:style>
          <a:lnRef idx="1">
            <a:schemeClr val="accent1"/>
          </a:lnRef>
          <a:fillRef idx="3">
            <a:schemeClr val="accent1"/>
          </a:fillRef>
          <a:effectRef idx="2">
            <a:schemeClr val="accent1"/>
          </a:effectRef>
          <a:fontRef idx="minor">
            <a:schemeClr val="lt1"/>
          </a:fontRef>
        </p:style>
        <p:txBody>
          <a:bodyPr rtlCol="0" anchor="ctr" wrap="square" lIns="128016" rIns="128016" tIns="73152"/>
          <a:lstStyle/>
          <a:p>
            <a:pPr algn="ctr">
              <a:defRPr sz="1000" b="1">
                <a:solidFill>
                  <a:srgbClr val="075783"/>
                </a:solidFill>
                <a:latin typeface="Aptos"/>
              </a:defRPr>
            </a:pPr>
            <a:r>
              <a:t>SAME-DESIGN SENSITIVITY</a:t>
            </a:r>
          </a:p>
          <a:p>
            <a:pPr algn="ctr">
              <a:defRPr sz="1800" b="1">
                <a:solidFill>
                  <a:srgbClr val="1A252A"/>
                </a:solidFill>
                <a:latin typeface="Aptos Display"/>
              </a:defRPr>
            </a:pPr>
            <a:r>
              <a:t>USD 55,869.25–107,520.39</a:t>
            </a:r>
          </a:p>
        </p:txBody>
      </p:sp>
      <p:sp>
        <p:nvSpPr>
          <p:cNvPr id="8" name="TextBox 7"/>
          <p:cNvSpPr txBox="1"/>
          <p:nvPr/>
        </p:nvSpPr>
        <p:spPr>
          <a:xfrm>
            <a:off x="1143000" y="3886200"/>
            <a:ext cx="9966960" cy="1188720"/>
          </a:xfrm>
          <a:prstGeom prst="rect">
            <a:avLst/>
          </a:prstGeom>
          <a:noFill/>
        </p:spPr>
        <p:txBody>
          <a:bodyPr wrap="square" rIns="73152" tIns="36576" bIns="36576" anchor="ctr">
            <a:spAutoFit/>
          </a:bodyPr>
          <a:lstStyle/>
          <a:p>
            <a:pPr algn="ctr">
              <a:spcAft>
                <a:spcPts val="500"/>
              </a:spcAft>
              <a:defRPr sz="1600" b="0">
                <a:solidFill>
                  <a:srgbClr val="1A252A"/>
                </a:solidFill>
                <a:latin typeface="Aptos"/>
              </a:defRPr>
            </a:pPr>
            <a:r>
              <a:t>Same-design sensitivity varies provisional quantities, supplier comparators, productivity and reserve assumptions. It is not a probability interval and does not represent alternative designs.</a:t>
            </a:r>
          </a:p>
        </p:txBody>
      </p:sp>
      <p:pic>
        <p:nvPicPr>
          <p:cNvPr id="9" name="Picture 8" descr="linde-logo.png"/>
          <p:cNvPicPr>
            <a:picLocks noChangeAspect="1"/>
          </p:cNvPicPr>
          <p:nvPr/>
        </p:nvPicPr>
        <p:blipFill>
          <a:blip r:embed="rId2"/>
          <a:stretch>
            <a:fillRect/>
          </a:stretch>
        </p:blipFill>
        <p:spPr>
          <a:xfrm>
            <a:off x="11094720" y="6291072"/>
            <a:ext cx="786384" cy="39319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3F1EA"/>
        </a:solidFill>
        <a:effectLst/>
      </p:bgPr>
    </p:bg>
    <p:spTree>
      <p:nvGrpSpPr>
        <p:cNvPr id="1" name=""/>
        <p:cNvGrpSpPr/>
        <p:nvPr/>
      </p:nvGrpSpPr>
      <p:grpSpPr>
        <a:xfrm>
          <a:off x="0" y="0"/>
          <a:ext cx="0" cy="0"/>
          <a:chOff x="0" y="0"/>
          <a:chExt cx="0" cy="0"/>
        </a:xfrm>
      </p:grpSpPr>
      <p:sp>
        <p:nvSpPr>
          <p:cNvPr id="2" name="Rectangle 1"/>
          <p:cNvSpPr/>
          <p:nvPr/>
        </p:nvSpPr>
        <p:spPr>
          <a:xfrm>
            <a:off x="411480" y="411480"/>
            <a:ext cx="109728" cy="6035040"/>
          </a:xfrm>
          <a:prstGeom prst="rect">
            <a:avLst/>
          </a:prstGeom>
          <a:solidFill>
            <a:srgbClr val="0879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594360"/>
            <a:ext cx="10866120" cy="1463040"/>
          </a:xfrm>
          <a:prstGeom prst="rect">
            <a:avLst/>
          </a:prstGeom>
          <a:noFill/>
        </p:spPr>
        <p:txBody>
          <a:bodyPr wrap="square" rIns="73152" tIns="36576" bIns="36576" anchor="ctr">
            <a:spAutoFit/>
          </a:bodyPr>
          <a:lstStyle/>
          <a:p>
            <a:pPr algn="l">
              <a:spcAft>
                <a:spcPts val="500"/>
              </a:spcAft>
              <a:defRPr sz="2800" b="1">
                <a:solidFill>
                  <a:srgbClr val="075783"/>
                </a:solidFill>
                <a:latin typeface="Aptos"/>
              </a:defRPr>
            </a:pPr>
            <a:r>
              <a:t>Cost composition and exclusions</a:t>
            </a:r>
          </a:p>
        </p:txBody>
      </p:sp>
      <p:sp>
        <p:nvSpPr>
          <p:cNvPr id="4" name="TextBox 3"/>
          <p:cNvSpPr txBox="1"/>
          <p:nvPr/>
        </p:nvSpPr>
        <p:spPr>
          <a:xfrm>
            <a:off x="841248" y="1874519"/>
            <a:ext cx="10509504" cy="3474720"/>
          </a:xfrm>
          <a:prstGeom prst="rect">
            <a:avLst/>
          </a:prstGeom>
          <a:noFill/>
        </p:spPr>
        <p:txBody>
          <a:bodyPr wrap="square" rIns="73152" tIns="36576" bIns="36576" anchor="ctr">
            <a:spAutoFit/>
          </a:bodyPr>
          <a:lstStyle/>
          <a:p>
            <a:pPr algn="l">
              <a:spcAft>
                <a:spcPts val="500"/>
              </a:spcAft>
              <a:defRPr sz="1600" b="0">
                <a:solidFill>
                  <a:srgbClr val="1A252A"/>
                </a:solidFill>
                <a:latin typeface="Aptos"/>
              </a:defRPr>
            </a:pPr>
          </a:p>
        </p:txBody>
      </p:sp>
      <p:sp>
        <p:nvSpPr>
          <p:cNvPr id="5" name="TextBox 4"/>
          <p:cNvSpPr txBox="1"/>
          <p:nvPr/>
        </p:nvSpPr>
        <p:spPr>
          <a:xfrm>
            <a:off x="868680" y="6263640"/>
            <a:ext cx="10774680" cy="274320"/>
          </a:xfrm>
          <a:prstGeom prst="rect">
            <a:avLst/>
          </a:prstGeom>
          <a:noFill/>
        </p:spPr>
        <p:txBody>
          <a:bodyPr wrap="square" rIns="73152" tIns="36576" bIns="36576" anchor="ctr">
            <a:spAutoFit/>
          </a:bodyPr>
          <a:lstStyle/>
          <a:p>
            <a:pPr algn="l">
              <a:spcAft>
                <a:spcPts val="500"/>
              </a:spcAft>
              <a:defRPr sz="800" b="1">
                <a:solidFill>
                  <a:srgbClr val="5F6C70"/>
                </a:solidFill>
                <a:latin typeface="Aptos"/>
              </a:defRPr>
            </a:pPr>
            <a:r>
              <a:t>LINDE  ·  DECISION REVIEW  ·  9 OCT 2026  ·  NOT FOR CONSTRUCTION</a:t>
            </a:r>
          </a:p>
        </p:txBody>
      </p:sp>
      <p:sp>
        <p:nvSpPr>
          <p:cNvPr id="6" name="TextBox 5"/>
          <p:cNvSpPr txBox="1"/>
          <p:nvPr/>
        </p:nvSpPr>
        <p:spPr>
          <a:xfrm>
            <a:off x="841248" y="1783080"/>
            <a:ext cx="4892040" cy="292608"/>
          </a:xfrm>
          <a:prstGeom prst="rect">
            <a:avLst/>
          </a:prstGeom>
          <a:noFill/>
        </p:spPr>
        <p:txBody>
          <a:bodyPr wrap="square" rIns="73152" tIns="36576" bIns="36576" anchor="ctr">
            <a:spAutoFit/>
          </a:bodyPr>
          <a:lstStyle/>
          <a:p>
            <a:pPr algn="l">
              <a:spcAft>
                <a:spcPts val="500"/>
              </a:spcAft>
              <a:defRPr sz="1300" b="1">
                <a:solidFill>
                  <a:srgbClr val="0879B7"/>
                </a:solidFill>
                <a:latin typeface="Aptos"/>
              </a:defRPr>
            </a:pPr>
            <a:r>
              <a:t>BASE COMPOSITION</a:t>
            </a:r>
          </a:p>
        </p:txBody>
      </p:sp>
      <p:sp>
        <p:nvSpPr>
          <p:cNvPr id="7" name="TextBox 6"/>
          <p:cNvSpPr txBox="1"/>
          <p:nvPr/>
        </p:nvSpPr>
        <p:spPr>
          <a:xfrm>
            <a:off x="841248" y="2148840"/>
            <a:ext cx="4892040" cy="3063240"/>
          </a:xfrm>
          <a:prstGeom prst="rect">
            <a:avLst/>
          </a:prstGeom>
          <a:noFill/>
        </p:spPr>
        <p:txBody>
          <a:bodyPr wrap="square" rIns="73152" tIns="36576" bIns="36576" anchor="ctr">
            <a:spAutoFit/>
          </a:bodyPr>
          <a:lstStyle/>
          <a:p>
            <a:pPr algn="l">
              <a:spcAft>
                <a:spcPts val="500"/>
              </a:spcAft>
              <a:defRPr sz="1400" b="0">
                <a:solidFill>
                  <a:srgbClr val="1A252A"/>
                </a:solidFill>
                <a:latin typeface="Aptos"/>
              </a:defRPr>
            </a:pPr>
            <a:r>
              <a:t>Priced direct scope · USD 61,669.85</a:t>
            </a:r>
          </a:p>
          <a:p>
            <a:pPr algn="l">
              <a:spcAft>
                <a:spcPts val="500"/>
              </a:spcAft>
              <a:defRPr sz="1400" b="0">
                <a:solidFill>
                  <a:srgbClr val="1A252A"/>
                </a:solidFill>
                <a:latin typeface="Aptos"/>
              </a:defRPr>
            </a:pPr>
            <a:r>
              <a:t>Contractor OHP on eligible installation work · USD 3,977.82</a:t>
            </a:r>
          </a:p>
          <a:p>
            <a:pPr algn="l">
              <a:spcAft>
                <a:spcPts val="500"/>
              </a:spcAft>
              <a:defRPr sz="1400" b="0">
                <a:solidFill>
                  <a:srgbClr val="1A252A"/>
                </a:solidFill>
                <a:latin typeface="Aptos"/>
              </a:defRPr>
            </a:pPr>
            <a:r>
              <a:t>Labor / contractor-fee IGV allowance · USD 1,588.51</a:t>
            </a:r>
          </a:p>
          <a:p>
            <a:pPr algn="l">
              <a:spcAft>
                <a:spcPts val="500"/>
              </a:spcAft>
              <a:defRPr sz="1400" b="0">
                <a:solidFill>
                  <a:srgbClr val="1A252A"/>
                </a:solidFill>
                <a:latin typeface="Aptos"/>
              </a:defRPr>
            </a:pPr>
            <a:r>
              <a:t>Owner design-development reserve · USD 8,068.34</a:t>
            </a:r>
          </a:p>
          <a:p>
            <a:pPr algn="l">
              <a:spcAft>
                <a:spcPts val="500"/>
              </a:spcAft>
              <a:defRPr sz="1400" b="0">
                <a:solidFill>
                  <a:srgbClr val="1A252A"/>
                </a:solidFill>
                <a:latin typeface="Aptos"/>
              </a:defRPr>
            </a:pPr>
          </a:p>
          <a:p>
            <a:pPr algn="l">
              <a:spcAft>
                <a:spcPts val="500"/>
              </a:spcAft>
              <a:defRPr sz="1400" b="0">
                <a:solidFill>
                  <a:srgbClr val="1A252A"/>
                </a:solidFill>
                <a:latin typeface="Aptos"/>
              </a:defRPr>
            </a:pPr>
            <a:r>
              <a:t>Two freight allowances totaling USD 1,048.03 are already in the base.</a:t>
            </a:r>
          </a:p>
        </p:txBody>
      </p:sp>
      <p:sp>
        <p:nvSpPr>
          <p:cNvPr id="8" name="TextBox 7"/>
          <p:cNvSpPr txBox="1"/>
          <p:nvPr/>
        </p:nvSpPr>
        <p:spPr>
          <a:xfrm>
            <a:off x="6263640" y="1783080"/>
            <a:ext cx="5029200" cy="292608"/>
          </a:xfrm>
          <a:prstGeom prst="rect">
            <a:avLst/>
          </a:prstGeom>
          <a:noFill/>
        </p:spPr>
        <p:txBody>
          <a:bodyPr wrap="square" rIns="73152" tIns="36576" bIns="36576" anchor="ctr">
            <a:spAutoFit/>
          </a:bodyPr>
          <a:lstStyle/>
          <a:p>
            <a:pPr algn="l">
              <a:spcAft>
                <a:spcPts val="500"/>
              </a:spcAft>
              <a:defRPr sz="1300" b="1">
                <a:solidFill>
                  <a:srgbClr val="0879B7"/>
                </a:solidFill>
                <a:latin typeface="Aptos"/>
              </a:defRPr>
            </a:pPr>
            <a:r>
              <a:t>NOT INCLUDED</a:t>
            </a:r>
          </a:p>
        </p:txBody>
      </p:sp>
      <p:sp>
        <p:nvSpPr>
          <p:cNvPr id="9" name="TextBox 8"/>
          <p:cNvSpPr txBox="1"/>
          <p:nvPr/>
        </p:nvSpPr>
        <p:spPr>
          <a:xfrm>
            <a:off x="6263640" y="2148840"/>
            <a:ext cx="5010912" cy="3337560"/>
          </a:xfrm>
          <a:prstGeom prst="rect">
            <a:avLst/>
          </a:prstGeom>
          <a:noFill/>
        </p:spPr>
        <p:txBody>
          <a:bodyPr wrap="square" rIns="73152" tIns="36576" bIns="36576" anchor="ctr">
            <a:spAutoFit/>
          </a:bodyPr>
          <a:lstStyle/>
          <a:p>
            <a:pPr algn="l">
              <a:spcAft>
                <a:spcPts val="500"/>
              </a:spcAft>
              <a:defRPr sz="1200" b="0">
                <a:solidFill>
                  <a:srgbClr val="1A252A"/>
                </a:solidFill>
                <a:latin typeface="Aptos"/>
              </a:defRPr>
            </a:pPr>
            <a:r>
              <a:t>• Licensed off-site disposal fees</a:t>
            </a:r>
          </a:p>
          <a:p>
            <a:pPr algn="l">
              <a:spcAft>
                <a:spcPts val="500"/>
              </a:spcAft>
              <a:defRPr sz="1200" b="0">
                <a:solidFill>
                  <a:srgbClr val="1A252A"/>
                </a:solidFill>
                <a:latin typeface="Aptos"/>
              </a:defRPr>
            </a:pPr>
            <a:r>
              <a:t>• Major slab/structural or beyond-allowance reconstruction</a:t>
            </a:r>
          </a:p>
          <a:p>
            <a:pPr algn="l">
              <a:spcAft>
                <a:spcPts val="500"/>
              </a:spcAft>
              <a:defRPr sz="1200" b="0">
                <a:solidFill>
                  <a:srgbClr val="1A252A"/>
                </a:solidFill>
                <a:latin typeface="Aptos"/>
              </a:defRPr>
            </a:pPr>
            <a:r>
              <a:t>• New panels/feeders/capacity; life-safety modifications</a:t>
            </a:r>
          </a:p>
          <a:p>
            <a:pPr algn="l">
              <a:spcAft>
                <a:spcPts val="500"/>
              </a:spcAft>
              <a:defRPr sz="1200" b="0">
                <a:solidFill>
                  <a:srgbClr val="1A252A"/>
                </a:solidFill>
                <a:latin typeface="Aptos"/>
              </a:defRPr>
            </a:pPr>
            <a:r>
              <a:t>• Core network, AV, access control; full glazing/door replacement</a:t>
            </a:r>
          </a:p>
          <a:p>
            <a:pPr algn="l">
              <a:spcAft>
                <a:spcPts val="500"/>
              </a:spcAft>
              <a:defRPr sz="1200" b="0">
                <a:solidFill>
                  <a:srgbClr val="1A252A"/>
                </a:solidFill>
                <a:latin typeface="Aptos"/>
              </a:defRPr>
            </a:pPr>
            <a:r>
              <a:t>• Existing-condition/MEP surveys; professional coordination/certification</a:t>
            </a:r>
          </a:p>
          <a:p>
            <a:pPr algn="l">
              <a:spcAft>
                <a:spcPts val="500"/>
              </a:spcAft>
              <a:defRPr sz="1200" b="0">
                <a:solidFill>
                  <a:srgbClr val="1A252A"/>
                </a:solidFill>
                <a:latin typeface="Aptos"/>
              </a:defRPr>
            </a:pPr>
            <a:r>
              <a:t>• Timber refurbishment (incl. R09 UID 76)</a:t>
            </a:r>
          </a:p>
          <a:p>
            <a:pPr algn="l">
              <a:spcAft>
                <a:spcPts val="500"/>
              </a:spcAft>
              <a:defRPr sz="1200" b="0">
                <a:solidFill>
                  <a:srgbClr val="1A252A"/>
                </a:solidFill>
                <a:latin typeface="Aptos"/>
              </a:defRPr>
            </a:pPr>
            <a:r>
              <a:t>• Decorative linear/wall-wash fixtures without measured schedule</a:t>
            </a:r>
          </a:p>
          <a:p>
            <a:pPr algn="l">
              <a:spcAft>
                <a:spcPts val="500"/>
              </a:spcAft>
              <a:defRPr sz="1200" b="0">
                <a:solidFill>
                  <a:srgbClr val="1A252A"/>
                </a:solidFill>
                <a:latin typeface="Aptos"/>
              </a:defRPr>
            </a:pPr>
            <a:r>
              <a:t>• Taxes on unpriced packages; relocation/storage, temporary office, finance, acceleration</a:t>
            </a:r>
          </a:p>
        </p:txBody>
      </p:sp>
      <p:sp>
        <p:nvSpPr>
          <p:cNvPr id="10" name="TextBox 9"/>
          <p:cNvSpPr txBox="1"/>
          <p:nvPr/>
        </p:nvSpPr>
        <p:spPr>
          <a:xfrm>
            <a:off x="868680" y="5559552"/>
            <a:ext cx="10424160" cy="347472"/>
          </a:xfrm>
          <a:prstGeom prst="rect">
            <a:avLst/>
          </a:prstGeom>
          <a:noFill/>
        </p:spPr>
        <p:txBody>
          <a:bodyPr wrap="square" rIns="73152" tIns="36576" bIns="36576" anchor="ctr">
            <a:spAutoFit/>
          </a:bodyPr>
          <a:lstStyle/>
          <a:p>
            <a:pPr algn="l">
              <a:spcAft>
                <a:spcPts val="500"/>
              </a:spcAft>
              <a:defRPr sz="900" b="0">
                <a:solidFill>
                  <a:srgbClr val="5F6C70"/>
                </a:solidFill>
                <a:latin typeface="Aptos"/>
              </a:defRPr>
            </a:pPr>
            <a:r>
              <a:t>Displayed components total USD 75,304.52; the reported base of USD 75,304.53 uses unrounded inputs (USD 0.01 rounding). Excluded items are unpriced, not zero-cost.</a:t>
            </a:r>
          </a:p>
        </p:txBody>
      </p:sp>
      <p:pic>
        <p:nvPicPr>
          <p:cNvPr id="11" name="Picture 10" descr="linde-logo.png"/>
          <p:cNvPicPr>
            <a:picLocks noChangeAspect="1"/>
          </p:cNvPicPr>
          <p:nvPr/>
        </p:nvPicPr>
        <p:blipFill>
          <a:blip r:embed="rId2"/>
          <a:stretch>
            <a:fillRect/>
          </a:stretch>
        </p:blipFill>
        <p:spPr>
          <a:xfrm>
            <a:off x="11094720" y="6291072"/>
            <a:ext cx="786384" cy="39319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F1EA"/>
        </a:solidFill>
        <a:effectLst/>
      </p:bgPr>
    </p:bg>
    <p:spTree>
      <p:nvGrpSpPr>
        <p:cNvPr id="1" name=""/>
        <p:cNvGrpSpPr/>
        <p:nvPr/>
      </p:nvGrpSpPr>
      <p:grpSpPr>
        <a:xfrm>
          <a:off x="0" y="0"/>
          <a:ext cx="0" cy="0"/>
          <a:chOff x="0" y="0"/>
          <a:chExt cx="0" cy="0"/>
        </a:xfrm>
      </p:grpSpPr>
      <p:sp>
        <p:nvSpPr>
          <p:cNvPr id="2" name="Rectangle 1"/>
          <p:cNvSpPr/>
          <p:nvPr/>
        </p:nvSpPr>
        <p:spPr>
          <a:xfrm>
            <a:off x="411480" y="411480"/>
            <a:ext cx="109728" cy="6035040"/>
          </a:xfrm>
          <a:prstGeom prst="rect">
            <a:avLst/>
          </a:prstGeom>
          <a:solidFill>
            <a:srgbClr val="0879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594360"/>
            <a:ext cx="10866120" cy="1463040"/>
          </a:xfrm>
          <a:prstGeom prst="rect">
            <a:avLst/>
          </a:prstGeom>
          <a:noFill/>
        </p:spPr>
        <p:txBody>
          <a:bodyPr wrap="square" rIns="73152" tIns="36576" bIns="36576" anchor="ctr">
            <a:spAutoFit/>
          </a:bodyPr>
          <a:lstStyle/>
          <a:p>
            <a:pPr algn="l">
              <a:spcAft>
                <a:spcPts val="500"/>
              </a:spcAft>
              <a:defRPr sz="2800" b="1">
                <a:solidFill>
                  <a:srgbClr val="075783"/>
                </a:solidFill>
                <a:latin typeface="Aptos"/>
              </a:defRPr>
            </a:pPr>
            <a:r>
              <a:t>Program and dependencies</a:t>
            </a:r>
          </a:p>
        </p:txBody>
      </p:sp>
      <p:sp>
        <p:nvSpPr>
          <p:cNvPr id="4" name="TextBox 3"/>
          <p:cNvSpPr txBox="1"/>
          <p:nvPr/>
        </p:nvSpPr>
        <p:spPr>
          <a:xfrm>
            <a:off x="841248" y="1874519"/>
            <a:ext cx="10509504" cy="3474720"/>
          </a:xfrm>
          <a:prstGeom prst="rect">
            <a:avLst/>
          </a:prstGeom>
          <a:noFill/>
        </p:spPr>
        <p:txBody>
          <a:bodyPr wrap="square" rIns="73152" tIns="36576" bIns="36576" anchor="ctr">
            <a:spAutoFit/>
          </a:bodyPr>
          <a:lstStyle/>
          <a:p>
            <a:pPr algn="l">
              <a:spcAft>
                <a:spcPts val="500"/>
              </a:spcAft>
              <a:defRPr sz="1600" b="0">
                <a:solidFill>
                  <a:srgbClr val="1A252A"/>
                </a:solidFill>
                <a:latin typeface="Aptos"/>
              </a:defRPr>
            </a:pPr>
          </a:p>
        </p:txBody>
      </p:sp>
      <p:sp>
        <p:nvSpPr>
          <p:cNvPr id="5" name="TextBox 4"/>
          <p:cNvSpPr txBox="1"/>
          <p:nvPr/>
        </p:nvSpPr>
        <p:spPr>
          <a:xfrm>
            <a:off x="868680" y="6263640"/>
            <a:ext cx="10774680" cy="274320"/>
          </a:xfrm>
          <a:prstGeom prst="rect">
            <a:avLst/>
          </a:prstGeom>
          <a:noFill/>
        </p:spPr>
        <p:txBody>
          <a:bodyPr wrap="square" rIns="73152" tIns="36576" bIns="36576" anchor="ctr">
            <a:spAutoFit/>
          </a:bodyPr>
          <a:lstStyle/>
          <a:p>
            <a:pPr algn="l">
              <a:spcAft>
                <a:spcPts val="500"/>
              </a:spcAft>
              <a:defRPr sz="800" b="1">
                <a:solidFill>
                  <a:srgbClr val="5F6C70"/>
                </a:solidFill>
                <a:latin typeface="Aptos"/>
              </a:defRPr>
            </a:pPr>
            <a:r>
              <a:t>LINDE  ·  DECISION REVIEW  ·  9 OCT 2026  ·  NOT FOR CONSTRUCTION</a:t>
            </a:r>
          </a:p>
        </p:txBody>
      </p:sp>
      <p:sp>
        <p:nvSpPr>
          <p:cNvPr id="6" name="TextBox 5"/>
          <p:cNvSpPr txBox="1"/>
          <p:nvPr/>
        </p:nvSpPr>
        <p:spPr>
          <a:xfrm>
            <a:off x="841248" y="1874519"/>
            <a:ext cx="5577840" cy="3154680"/>
          </a:xfrm>
          <a:prstGeom prst="rect">
            <a:avLst/>
          </a:prstGeom>
          <a:noFill/>
        </p:spPr>
        <p:txBody>
          <a:bodyPr wrap="square" rIns="73152" tIns="36576" bIns="36576" anchor="ctr">
            <a:spAutoFit/>
          </a:bodyPr>
          <a:lstStyle/>
          <a:p>
            <a:pPr algn="l">
              <a:spcAft>
                <a:spcPts val="500"/>
              </a:spcAft>
              <a:defRPr sz="1500" b="0">
                <a:solidFill>
                  <a:srgbClr val="1A252A"/>
                </a:solidFill>
                <a:latin typeface="Aptos"/>
              </a:defRPr>
            </a:pPr>
            <a:r>
              <a:t>R09 illustrative window</a:t>
            </a:r>
          </a:p>
          <a:p>
            <a:pPr algn="l">
              <a:spcAft>
                <a:spcPts val="500"/>
              </a:spcAft>
              <a:defRPr sz="1500" b="0">
                <a:solidFill>
                  <a:srgbClr val="1A252A"/>
                </a:solidFill>
                <a:latin typeface="Aptos"/>
              </a:defRPr>
            </a:pPr>
            <a:r>
              <a:t>05 Oct 2026 start → 19 Mar 2027 finish</a:t>
            </a:r>
          </a:p>
          <a:p>
            <a:pPr algn="l">
              <a:spcAft>
                <a:spcPts val="500"/>
              </a:spcAft>
              <a:defRPr sz="1500" b="0">
                <a:solidFill>
                  <a:srgbClr val="1A252A"/>
                </a:solidFill>
                <a:latin typeface="Aptos"/>
              </a:defRPr>
            </a:pPr>
            <a:r>
              <a:t>960 schedule-duration hours = 120 assumed 8-hour days</a:t>
            </a:r>
          </a:p>
          <a:p>
            <a:pPr algn="l">
              <a:spcAft>
                <a:spcPts val="500"/>
              </a:spcAft>
              <a:defRPr sz="1500" b="0">
                <a:solidFill>
                  <a:srgbClr val="1A252A"/>
                </a:solidFill>
                <a:latin typeface="Aptos"/>
              </a:defRPr>
            </a:pPr>
          </a:p>
          <a:p>
            <a:pPr algn="l">
              <a:spcAft>
                <a:spcPts val="500"/>
              </a:spcAft>
              <a:defRPr sz="1500" b="0">
                <a:solidFill>
                  <a:srgbClr val="1A252A"/>
                </a:solidFill>
                <a:latin typeface="Aptos"/>
              </a:defRPr>
            </a:pPr>
            <a:r>
              <a:t>Estimate basis: 798.38 budget person-hours</a:t>
            </a:r>
          </a:p>
          <a:p>
            <a:pPr algn="l">
              <a:spcAft>
                <a:spcPts val="500"/>
              </a:spcAft>
              <a:defRPr sz="1500" b="0">
                <a:solidFill>
                  <a:srgbClr val="1A252A"/>
                </a:solidFill>
                <a:latin typeface="Aptos"/>
              </a:defRPr>
            </a:pPr>
          </a:p>
          <a:p>
            <a:pPr algn="l">
              <a:spcAft>
                <a:spcPts val="500"/>
              </a:spcAft>
              <a:defRPr sz="1500" b="0">
                <a:solidFill>
                  <a:srgbClr val="1A252A"/>
                </a:solidFill>
                <a:latin typeface="Aptos"/>
              </a:defRPr>
            </a:pPr>
            <a:r>
              <a:t>The two hour figures describe different things. Neither establishes crews, resource capacity or contractual duration.</a:t>
            </a:r>
          </a:p>
        </p:txBody>
      </p:sp>
      <p:sp>
        <p:nvSpPr>
          <p:cNvPr id="7" name="TextBox 6"/>
          <p:cNvSpPr txBox="1"/>
          <p:nvPr/>
        </p:nvSpPr>
        <p:spPr>
          <a:xfrm>
            <a:off x="6583680" y="1874519"/>
            <a:ext cx="4663440" cy="3429000"/>
          </a:xfrm>
          <a:prstGeom prst="rect">
            <a:avLst/>
          </a:prstGeom>
          <a:noFill/>
        </p:spPr>
        <p:txBody>
          <a:bodyPr wrap="square" rIns="73152" tIns="36576" bIns="36576" anchor="ctr">
            <a:spAutoFit/>
          </a:bodyPr>
          <a:lstStyle/>
          <a:p>
            <a:pPr algn="l">
              <a:spcAft>
                <a:spcPts val="500"/>
              </a:spcAft>
              <a:defRPr sz="1400" b="0">
                <a:solidFill>
                  <a:srgbClr val="1A252A"/>
                </a:solidFill>
                <a:latin typeface="Aptos"/>
              </a:defRPr>
            </a:pPr>
            <a:r>
              <a:t>R09 stays unchanged. It has no crews/resources, actual progress or resource leveling.</a:t>
            </a:r>
          </a:p>
          <a:p>
            <a:pPr algn="l">
              <a:spcAft>
                <a:spcPts val="500"/>
              </a:spcAft>
              <a:defRPr sz="1400" b="0">
                <a:solidFill>
                  <a:srgbClr val="1A252A"/>
                </a:solidFill>
                <a:latin typeface="Aptos"/>
              </a:defRPr>
            </a:pPr>
          </a:p>
          <a:p>
            <a:pPr algn="l">
              <a:spcAft>
                <a:spcPts val="500"/>
              </a:spcAft>
              <a:defRPr sz="1400" b="0">
                <a:solidFill>
                  <a:srgbClr val="1A252A"/>
                </a:solidFill>
                <a:latin typeface="Aptos"/>
              </a:defRPr>
            </a:pPr>
            <a:r>
              <a:t>Two consolidated freight allowances are in the cost base; no separate time-based premium is supported.</a:t>
            </a:r>
          </a:p>
          <a:p>
            <a:pPr algn="l">
              <a:spcAft>
                <a:spcPts val="500"/>
              </a:spcAft>
              <a:defRPr sz="1400" b="0">
                <a:solidFill>
                  <a:srgbClr val="1A252A"/>
                </a:solidFill>
                <a:latin typeface="Aptos"/>
              </a:defRPr>
            </a:pPr>
          </a:p>
          <a:p>
            <a:pPr algn="l">
              <a:spcAft>
                <a:spcPts val="500"/>
              </a:spcAft>
              <a:defRPr sz="1400" b="0">
                <a:solidFill>
                  <a:srgbClr val="1A252A"/>
                </a:solidFill>
                <a:latin typeface="Aptos"/>
              </a:defRPr>
            </a:pPr>
            <a:r>
              <a:t>Dates and supply targets remain planning assumptions, not confirmed supplier promises.</a:t>
            </a:r>
          </a:p>
        </p:txBody>
      </p:sp>
      <p:pic>
        <p:nvPicPr>
          <p:cNvPr id="8" name="Picture 7" descr="linde-logo.png"/>
          <p:cNvPicPr>
            <a:picLocks noChangeAspect="1"/>
          </p:cNvPicPr>
          <p:nvPr/>
        </p:nvPicPr>
        <p:blipFill>
          <a:blip r:embed="rId2"/>
          <a:stretch>
            <a:fillRect/>
          </a:stretch>
        </p:blipFill>
        <p:spPr>
          <a:xfrm>
            <a:off x="11094720" y="6291072"/>
            <a:ext cx="786384" cy="393192"/>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3F1EA"/>
        </a:solidFill>
        <a:effectLst/>
      </p:bgPr>
    </p:bg>
    <p:spTree>
      <p:nvGrpSpPr>
        <p:cNvPr id="1" name=""/>
        <p:cNvGrpSpPr/>
        <p:nvPr/>
      </p:nvGrpSpPr>
      <p:grpSpPr>
        <a:xfrm>
          <a:off x="0" y="0"/>
          <a:ext cx="0" cy="0"/>
          <a:chOff x="0" y="0"/>
          <a:chExt cx="0" cy="0"/>
        </a:xfrm>
      </p:grpSpPr>
      <p:sp>
        <p:nvSpPr>
          <p:cNvPr id="2" name="Rectangle 1"/>
          <p:cNvSpPr/>
          <p:nvPr/>
        </p:nvSpPr>
        <p:spPr>
          <a:xfrm>
            <a:off x="411480" y="411480"/>
            <a:ext cx="109728" cy="6035040"/>
          </a:xfrm>
          <a:prstGeom prst="rect">
            <a:avLst/>
          </a:prstGeom>
          <a:solidFill>
            <a:srgbClr val="0879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22960" y="594360"/>
            <a:ext cx="10866120" cy="1463040"/>
          </a:xfrm>
          <a:prstGeom prst="rect">
            <a:avLst/>
          </a:prstGeom>
          <a:noFill/>
        </p:spPr>
        <p:txBody>
          <a:bodyPr wrap="square" rIns="73152" tIns="36576" bIns="36576" anchor="ctr">
            <a:spAutoFit/>
          </a:bodyPr>
          <a:lstStyle/>
          <a:p>
            <a:pPr algn="l">
              <a:spcAft>
                <a:spcPts val="500"/>
              </a:spcAft>
              <a:defRPr sz="2800" b="1">
                <a:solidFill>
                  <a:srgbClr val="075783"/>
                </a:solidFill>
                <a:latin typeface="Aptos"/>
              </a:defRPr>
            </a:pPr>
            <a:r>
              <a:t>Decision summary</a:t>
            </a:r>
          </a:p>
        </p:txBody>
      </p:sp>
      <p:sp>
        <p:nvSpPr>
          <p:cNvPr id="4" name="TextBox 3"/>
          <p:cNvSpPr txBox="1"/>
          <p:nvPr/>
        </p:nvSpPr>
        <p:spPr>
          <a:xfrm>
            <a:off x="841248" y="1874519"/>
            <a:ext cx="10509504" cy="4114800"/>
          </a:xfrm>
          <a:prstGeom prst="rect">
            <a:avLst/>
          </a:prstGeom>
          <a:noFill/>
        </p:spPr>
        <p:txBody>
          <a:bodyPr wrap="square" rIns="73152" tIns="36576" bIns="36576" anchor="ctr">
            <a:spAutoFit/>
          </a:bodyPr>
          <a:lstStyle/>
          <a:p>
            <a:pPr algn="l">
              <a:spcAft>
                <a:spcPts val="500"/>
              </a:spcAft>
              <a:defRPr sz="1500" b="0">
                <a:solidFill>
                  <a:srgbClr val="1A252A"/>
                </a:solidFill>
                <a:latin typeface="Aptos"/>
              </a:defRPr>
            </a:pPr>
            <a:r>
              <a:t>Before procurement: measure areas and existing conditions; verify MEP capacity/routes; resolve the S04 basin interface; obtain licensed disposal pricing; confirm supplier availability and selections; reconcile taxable contract scope.</a:t>
            </a:r>
          </a:p>
          <a:p>
            <a:pPr algn="l">
              <a:spcAft>
                <a:spcPts val="500"/>
              </a:spcAft>
              <a:defRPr sz="1500" b="0">
                <a:solidFill>
                  <a:srgbClr val="1A252A"/>
                </a:solidFill>
                <a:latin typeface="Aptos"/>
              </a:defRPr>
            </a:pPr>
          </a:p>
          <a:p>
            <a:pPr algn="l">
              <a:spcAft>
                <a:spcPts val="500"/>
              </a:spcAft>
              <a:defRPr sz="1500" b="0">
                <a:solidFill>
                  <a:srgbClr val="1A252A"/>
                </a:solidFill>
                <a:latin typeface="Aptos"/>
              </a:defRPr>
            </a:pPr>
            <a:r>
              <a:t>Only then decide whether to seek a contractor quotation and an approved construction baseline.</a:t>
            </a:r>
          </a:p>
          <a:p>
            <a:pPr algn="l">
              <a:spcAft>
                <a:spcPts val="500"/>
              </a:spcAft>
              <a:defRPr sz="1500" b="0">
                <a:solidFill>
                  <a:srgbClr val="1A252A"/>
                </a:solidFill>
                <a:latin typeface="Aptos"/>
              </a:defRPr>
            </a:pPr>
          </a:p>
          <a:p>
            <a:pPr algn="l">
              <a:spcAft>
                <a:spcPts val="500"/>
              </a:spcAft>
              <a:defRPr sz="1500" b="0">
                <a:solidFill>
                  <a:srgbClr val="1A252A"/>
                </a:solidFill>
                <a:latin typeface="Aptos"/>
              </a:defRPr>
            </a:pPr>
            <a:r>
              <a:t>Not for construction. No permit/seal. Schematic only.</a:t>
            </a:r>
          </a:p>
        </p:txBody>
      </p:sp>
      <p:sp>
        <p:nvSpPr>
          <p:cNvPr id="5" name="TextBox 4"/>
          <p:cNvSpPr txBox="1"/>
          <p:nvPr/>
        </p:nvSpPr>
        <p:spPr>
          <a:xfrm>
            <a:off x="868680" y="6263640"/>
            <a:ext cx="10774680" cy="274320"/>
          </a:xfrm>
          <a:prstGeom prst="rect">
            <a:avLst/>
          </a:prstGeom>
          <a:noFill/>
        </p:spPr>
        <p:txBody>
          <a:bodyPr wrap="square" rIns="73152" tIns="36576" bIns="36576" anchor="ctr">
            <a:spAutoFit/>
          </a:bodyPr>
          <a:lstStyle/>
          <a:p>
            <a:pPr algn="l">
              <a:spcAft>
                <a:spcPts val="500"/>
              </a:spcAft>
              <a:defRPr sz="800" b="1">
                <a:solidFill>
                  <a:srgbClr val="5F6C70"/>
                </a:solidFill>
                <a:latin typeface="Aptos"/>
              </a:defRPr>
            </a:pPr>
            <a:r>
              <a:t>LINDE  ·  DECISION REVIEW  ·  9 OCT 2026  ·  NOT FOR CONSTRUCTION</a:t>
            </a:r>
          </a:p>
        </p:txBody>
      </p:sp>
      <p:pic>
        <p:nvPicPr>
          <p:cNvPr id="6" name="Picture 5" descr="linde-logo.png"/>
          <p:cNvPicPr>
            <a:picLocks noChangeAspect="1"/>
          </p:cNvPicPr>
          <p:nvPr/>
        </p:nvPicPr>
        <p:blipFill>
          <a:blip r:embed="rId2"/>
          <a:stretch>
            <a:fillRect/>
          </a:stretch>
        </p:blipFill>
        <p:spPr>
          <a:xfrm>
            <a:off x="11094720" y="6291072"/>
            <a:ext cx="786384" cy="39319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445</Words>
  <Application>Microsoft Office PowerPoint</Application>
  <PresentationFormat>Widescreen</PresentationFormat>
  <Paragraphs>57</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LINDE Workplace Interior — Decision Review</dc:title>
  <dc:subject>Conceptual decision review</dc:subject>
  <dc:creator>PLANORA</dc:creator>
  <cp:keywords>LINDE, decision review, conceptual</cp:keywords>
  <dc:description/>
  <cp:lastModifiedBy>PLANORA</cp:lastModifiedBy>
  <cp:revision>1</cp:revision>
  <dcterms:created xsi:type="dcterms:W3CDTF">2026-10-09T00:00:00Z</dcterms:created>
  <dcterms:modified xsi:type="dcterms:W3CDTF">2026-10-09T00:00:00Z</dcterms:modified>
  <cp:category/>
</cp:coreProperties>
</file>